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Relationship Id="rId196" Type="http://schemas.openxmlformats.org/officeDocument/2006/relationships/slide" Target="slides/slide189.xml"/><Relationship Id="rId197" Type="http://schemas.openxmlformats.org/officeDocument/2006/relationships/slide" Target="slides/slide190.xml"/><Relationship Id="rId198" Type="http://schemas.openxmlformats.org/officeDocument/2006/relationships/slide" Target="slides/slide191.xml"/><Relationship Id="rId199" Type="http://schemas.openxmlformats.org/officeDocument/2006/relationships/slide" Target="slides/slide192.xml"/><Relationship Id="rId200" Type="http://schemas.openxmlformats.org/officeDocument/2006/relationships/slide" Target="slides/slide193.xml"/><Relationship Id="rId201" Type="http://schemas.openxmlformats.org/officeDocument/2006/relationships/slide" Target="slides/slide194.xml"/><Relationship Id="rId202" Type="http://schemas.openxmlformats.org/officeDocument/2006/relationships/slide" Target="slides/slide19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8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9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2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2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2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2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2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3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4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6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7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8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9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0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1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en.cppreference.com/w/cpp/language/operator_precedence" TargetMode="External"/><Relationship Id="rId4" Type="http://schemas.openxmlformats.org/officeDocument/2006/relationships/image" Target="../media/image72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3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4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5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6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7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8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9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0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2.png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3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4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5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6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7.png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8.png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2.png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3.png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4.png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5.png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6.png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9.png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0.png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1.png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2.png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3.png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6.png"/></Relationships>
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/Relationships>
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8.png"/></Relationships>
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9.png"/></Relationships>
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1.png"/></Relationships>
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2.png"/></Relationships>

</file>

<file path=ppt/slides/_rels/slide1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2.png"/></Relationships>

</file>

<file path=ppt/slides/_rels/slide1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2.png"/></Relationships>

</file>

<file path=ppt/slides/_rels/slide1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3.png"/></Relationships>

</file>

<file path=ppt/slides/_rels/slide1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/Relationships>

</file>

<file path=ppt/slides/_rels/slide1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
</file>

<file path=ppt/slides/_rels/slide1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5.png"/></Relationships>

</file>

<file path=ppt/slides/_rels/slide1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github.com/gammasoft71" TargetMode="External"/><Relationship Id="rId3" Type="http://schemas.openxmlformats.org/officeDocument/2006/relationships/hyperlink" Target="https://github.com/yfiumefreddo" TargetMode="External"/><Relationship Id="rId4" Type="http://schemas.openxmlformats.org/officeDocument/2006/relationships/hyperlink" Target="https://gammasoft71.wixsite.com/gammasoft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4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7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8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9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8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1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2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3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4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5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6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8288" y="3847133"/>
            <a:ext cx="6627424" cy="745043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Modern C++ Course"/>
          <p:cNvSpPr txBox="1"/>
          <p:nvPr/>
        </p:nvSpPr>
        <p:spPr>
          <a:xfrm>
            <a:off x="5280787" y="1022680"/>
            <a:ext cx="13822427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/>
            </a:lvl1pPr>
          </a:lstStyle>
          <a:p>
            <a:pPr/>
            <a:r>
              <a:t>Modern C++ Course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7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68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69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270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pic>
        <p:nvPicPr>
          <p:cNvPr id="27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27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0309" y="3599849"/>
            <a:ext cx="8926540" cy="365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Function with default arguments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default arguments</a:t>
            </a:r>
          </a:p>
        </p:txBody>
      </p:sp>
      <p:sp>
        <p:nvSpPr>
          <p:cNvPr id="152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2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2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1699" y="2722634"/>
            <a:ext cx="12420601" cy="96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Functions and references to returned values"/>
          <p:cNvSpPr txBox="1"/>
          <p:nvPr>
            <p:ph type="title" idx="4294967295"/>
          </p:nvPr>
        </p:nvSpPr>
        <p:spPr>
          <a:xfrm>
            <a:off x="1206500" y="952500"/>
            <a:ext cx="22091486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 and references to returned values</a:t>
            </a:r>
          </a:p>
        </p:txBody>
      </p:sp>
      <p:sp>
        <p:nvSpPr>
          <p:cNvPr id="153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3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3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3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3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3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3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3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2167" y="2711572"/>
            <a:ext cx="13320152" cy="9674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54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4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4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4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4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4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4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49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5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122" y="2722634"/>
            <a:ext cx="7594601" cy="96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53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55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5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6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6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562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63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64" name="Rectangle"/>
          <p:cNvSpPr/>
          <p:nvPr/>
        </p:nvSpPr>
        <p:spPr>
          <a:xfrm>
            <a:off x="2236847" y="54660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7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68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56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7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7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7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7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7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7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76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577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78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579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80" name="Rectangle"/>
          <p:cNvSpPr/>
          <p:nvPr/>
        </p:nvSpPr>
        <p:spPr>
          <a:xfrm>
            <a:off x="2236847" y="58978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3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84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58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8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9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9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593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94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595" name="{"/>
          <p:cNvSpPr txBox="1"/>
          <p:nvPr/>
        </p:nvSpPr>
        <p:spPr>
          <a:xfrm>
            <a:off x="11027805" y="5245562"/>
            <a:ext cx="790957" cy="2506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96" name="p"/>
          <p:cNvSpPr txBox="1"/>
          <p:nvPr/>
        </p:nvSpPr>
        <p:spPr>
          <a:xfrm rot="16200000">
            <a:off x="10674356" y="6444540"/>
            <a:ext cx="35529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p</a:t>
            </a:r>
          </a:p>
        </p:txBody>
      </p:sp>
      <p:sp>
        <p:nvSpPr>
          <p:cNvPr id="1597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98" name="Rectangle"/>
          <p:cNvSpPr/>
          <p:nvPr/>
        </p:nvSpPr>
        <p:spPr>
          <a:xfrm>
            <a:off x="2236847" y="72186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99" name="Rectangle"/>
          <p:cNvSpPr/>
          <p:nvPr/>
        </p:nvSpPr>
        <p:spPr>
          <a:xfrm>
            <a:off x="2236847" y="86283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2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603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60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0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1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1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12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13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618" name="Connection Line"/>
          <p:cNvSpPr/>
          <p:nvPr/>
        </p:nvSpPr>
        <p:spPr>
          <a:xfrm>
            <a:off x="10581862" y="7484039"/>
            <a:ext cx="1144622" cy="1881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5" h="21600" fill="norm" stroke="1" extrusionOk="0">
                <a:moveTo>
                  <a:pt x="15058" y="21600"/>
                </a:moveTo>
                <a:cubicBezTo>
                  <a:pt x="-5395" y="15187"/>
                  <a:pt x="-5013" y="7987"/>
                  <a:pt x="16205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615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16" name="Rectangle"/>
          <p:cNvSpPr/>
          <p:nvPr/>
        </p:nvSpPr>
        <p:spPr>
          <a:xfrm>
            <a:off x="2241044" y="10011295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17" name="Rectangle"/>
          <p:cNvSpPr/>
          <p:nvPr/>
        </p:nvSpPr>
        <p:spPr>
          <a:xfrm>
            <a:off x="2241044" y="11370195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2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2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2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2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3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3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34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3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3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3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40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41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42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43" name="Rectangle"/>
          <p:cNvSpPr/>
          <p:nvPr/>
        </p:nvSpPr>
        <p:spPr>
          <a:xfrm>
            <a:off x="2174577" y="47913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6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4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5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4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5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5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5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5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55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56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57" name="Rectangle"/>
          <p:cNvSpPr/>
          <p:nvPr/>
        </p:nvSpPr>
        <p:spPr>
          <a:xfrm>
            <a:off x="2174577" y="52358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7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7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7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81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82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83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284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sp>
        <p:nvSpPr>
          <p:cNvPr id="285" name="Output"/>
          <p:cNvSpPr txBox="1"/>
          <p:nvPr/>
        </p:nvSpPr>
        <p:spPr>
          <a:xfrm>
            <a:off x="9847643" y="8540826"/>
            <a:ext cx="200101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pic>
        <p:nvPicPr>
          <p:cNvPr id="28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28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59134" y="9528757"/>
            <a:ext cx="3809367" cy="253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30309" y="3599849"/>
            <a:ext cx="8926540" cy="365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0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6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6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6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6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6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6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6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69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70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71" name="Rectangle"/>
          <p:cNvSpPr/>
          <p:nvPr/>
        </p:nvSpPr>
        <p:spPr>
          <a:xfrm>
            <a:off x="2174577" y="61629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72" name="Rectangle"/>
          <p:cNvSpPr/>
          <p:nvPr/>
        </p:nvSpPr>
        <p:spPr>
          <a:xfrm>
            <a:off x="2174577" y="7533595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5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7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8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7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7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8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8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83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84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85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86" name="Rectangle"/>
          <p:cNvSpPr/>
          <p:nvPr/>
        </p:nvSpPr>
        <p:spPr>
          <a:xfrm>
            <a:off x="2174577" y="6640017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9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9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9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9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9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98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99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00" name="Rectangle"/>
          <p:cNvSpPr/>
          <p:nvPr/>
        </p:nvSpPr>
        <p:spPr>
          <a:xfrm>
            <a:off x="2174577" y="7974297"/>
            <a:ext cx="796162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3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70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0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1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1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712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13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17" name="Connection Line"/>
          <p:cNvSpPr/>
          <p:nvPr/>
        </p:nvSpPr>
        <p:spPr>
          <a:xfrm>
            <a:off x="10520436" y="7427811"/>
            <a:ext cx="1131078" cy="741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15317" y="21600"/>
                </a:moveTo>
                <a:cubicBezTo>
                  <a:pt x="-5397" y="12355"/>
                  <a:pt x="-5102" y="5155"/>
                  <a:pt x="16203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715" name="Rectangle"/>
          <p:cNvSpPr/>
          <p:nvPr/>
        </p:nvSpPr>
        <p:spPr>
          <a:xfrm>
            <a:off x="2174577" y="8899338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16" name="Rectangle"/>
          <p:cNvSpPr/>
          <p:nvPr/>
        </p:nvSpPr>
        <p:spPr>
          <a:xfrm>
            <a:off x="2174577" y="10270001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0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7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2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2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2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729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30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33" name="Connection Line"/>
          <p:cNvSpPr/>
          <p:nvPr/>
        </p:nvSpPr>
        <p:spPr>
          <a:xfrm>
            <a:off x="10520436" y="7427811"/>
            <a:ext cx="1131078" cy="741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15317" y="21600"/>
                </a:moveTo>
                <a:cubicBezTo>
                  <a:pt x="-5397" y="12355"/>
                  <a:pt x="-5102" y="5155"/>
                  <a:pt x="16203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732" name="Rectangle"/>
          <p:cNvSpPr/>
          <p:nvPr/>
        </p:nvSpPr>
        <p:spPr>
          <a:xfrm>
            <a:off x="2174577" y="9376403"/>
            <a:ext cx="796162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6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73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3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4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745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46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47" name="Rectangle"/>
          <p:cNvSpPr/>
          <p:nvPr/>
        </p:nvSpPr>
        <p:spPr>
          <a:xfrm>
            <a:off x="2174577" y="10263344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Different ways to pass arguments to a function"/>
          <p:cNvSpPr txBox="1"/>
          <p:nvPr>
            <p:ph type="title" idx="4294967295"/>
          </p:nvPr>
        </p:nvSpPr>
        <p:spPr>
          <a:xfrm>
            <a:off x="1206500" y="952500"/>
            <a:ext cx="19236253" cy="1435100"/>
          </a:xfrm>
          <a:prstGeom prst="rect">
            <a:avLst/>
          </a:prstGeom>
        </p:spPr>
        <p:txBody>
          <a:bodyPr/>
          <a:lstStyle>
            <a:lvl1pPr defTabSz="1999437">
              <a:defRPr spc="-139" sz="6969"/>
            </a:lvl1pPr>
          </a:lstStyle>
          <a:p>
            <a:pPr/>
            <a:r>
              <a:t>Different ways to pass arguments to a function</a:t>
            </a:r>
          </a:p>
        </p:txBody>
      </p:sp>
      <p:sp>
        <p:nvSpPr>
          <p:cNvPr id="175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5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5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5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5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5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sp>
        <p:nvSpPr>
          <p:cNvPr id="1758" name="By default, arguments are passed by value (= copy) =&gt; good for small types, e.g. number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By default, arguments are passed by value (= copy) =&gt; good for small types, e.g. numbers</a:t>
            </a:r>
          </a:p>
          <a:p>
            <a:pPr/>
            <a:r>
              <a:t>Use references for parameters to avoid copies =&gt; good for large types, e.g. objects</a:t>
            </a:r>
          </a:p>
          <a:p>
            <a:pPr/>
            <a:r>
              <a:t>Use const for safety and readability whenever possible</a:t>
            </a:r>
          </a:p>
        </p:txBody>
      </p:sp>
      <p:sp>
        <p:nvSpPr>
          <p:cNvPr id="1759" name="Rectangle"/>
          <p:cNvSpPr/>
          <p:nvPr/>
        </p:nvSpPr>
        <p:spPr>
          <a:xfrm>
            <a:off x="16093938" y="9776838"/>
            <a:ext cx="919936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6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84791" y="2951234"/>
            <a:ext cx="8559801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Overloading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Overloading</a:t>
            </a:r>
          </a:p>
        </p:txBody>
      </p:sp>
      <p:sp>
        <p:nvSpPr>
          <p:cNvPr id="1763" name="We can have multiple functions with the same nam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We can have multiple functions with the same name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Must have different parameter lists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A different return type alone is not allowed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Form a so-called “overload set”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Default arguments can cause ambiguities</a:t>
            </a:r>
          </a:p>
        </p:txBody>
      </p:sp>
      <p:sp>
        <p:nvSpPr>
          <p:cNvPr id="176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6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6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6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6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7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7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7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01489" y="3403599"/>
            <a:ext cx="11988801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Exercise : 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functions</a:t>
            </a:r>
          </a:p>
        </p:txBody>
      </p:sp>
      <p:sp>
        <p:nvSpPr>
          <p:cNvPr id="1775" name="Familiarise yourself with pass by value / pass by reference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pass by value / pass by reference.</a:t>
            </a:r>
          </a:p>
          <a:p>
            <a:pPr/>
            <a:r>
              <a:t>Go to exercises/functions</a:t>
            </a:r>
          </a:p>
          <a:p>
            <a:pPr/>
            <a:r>
              <a:t>Look at functions.cpp</a:t>
            </a:r>
          </a:p>
          <a:p>
            <a:pPr/>
            <a:r>
              <a:t>Compile it (make) and run the program (./functions)</a:t>
            </a:r>
          </a:p>
          <a:p>
            <a:pPr/>
            <a:r>
              <a:t>Work on the tasks that you find in functions.cpp</a:t>
            </a:r>
          </a:p>
        </p:txBody>
      </p:sp>
      <p:sp>
        <p:nvSpPr>
          <p:cNvPr id="177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pSp>
        <p:nvGrpSpPr>
          <p:cNvPr id="178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7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8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8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d practi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Good practices</a:t>
            </a:r>
          </a:p>
        </p:txBody>
      </p:sp>
      <p:sp>
        <p:nvSpPr>
          <p:cNvPr id="1785" name="Write readable function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Write readable functions</a:t>
            </a:r>
          </a:p>
          <a:p>
            <a:pPr/>
            <a:r>
              <a:t>Keep functions short</a:t>
            </a:r>
          </a:p>
          <a:p>
            <a:pPr/>
            <a:r>
              <a:t>Do one logical thing (single-responsibility principle)</a:t>
            </a:r>
          </a:p>
          <a:p>
            <a:pPr/>
            <a:r>
              <a:t>Use expressive names</a:t>
            </a:r>
          </a:p>
          <a:p>
            <a:pPr/>
            <a:r>
              <a:t>Document non-trivial functions</a:t>
            </a:r>
          </a:p>
        </p:txBody>
      </p:sp>
      <p:sp>
        <p:nvSpPr>
          <p:cNvPr id="178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9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8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8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9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9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93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9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32689" y="4089399"/>
            <a:ext cx="12827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97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98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99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300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sp>
        <p:nvSpPr>
          <p:cNvPr id="301" name="Output"/>
          <p:cNvSpPr txBox="1"/>
          <p:nvPr/>
        </p:nvSpPr>
        <p:spPr>
          <a:xfrm>
            <a:off x="9847643" y="8540826"/>
            <a:ext cx="200101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sp>
        <p:nvSpPr>
          <p:cNvPr id="302" name="C++23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C++23</a:t>
            </a:r>
          </a:p>
        </p:txBody>
      </p:sp>
      <p:pic>
        <p:nvPicPr>
          <p:cNvPr id="30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9134" y="9528757"/>
            <a:ext cx="3809367" cy="253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9445" y="3646959"/>
            <a:ext cx="6890515" cy="4071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23036" y="3600911"/>
            <a:ext cx="8926541" cy="4452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d practi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Good practices</a:t>
            </a:r>
          </a:p>
        </p:txBody>
      </p:sp>
      <p:sp>
        <p:nvSpPr>
          <p:cNvPr id="179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0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0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sp>
        <p:nvSpPr>
          <p:cNvPr id="1805" name="Don’t! Everything in one long function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Don’t! Everything in one long function</a:t>
            </a:r>
          </a:p>
        </p:txBody>
      </p:sp>
      <p:pic>
        <p:nvPicPr>
          <p:cNvPr id="180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15876" y="1443172"/>
            <a:ext cx="4744589" cy="10829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80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1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81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817" name="Rectangle"/>
          <p:cNvSpPr/>
          <p:nvPr/>
        </p:nvSpPr>
        <p:spPr>
          <a:xfrm>
            <a:off x="1229879" y="11519735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2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82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827" name="Rectangle"/>
          <p:cNvSpPr/>
          <p:nvPr/>
        </p:nvSpPr>
        <p:spPr>
          <a:xfrm>
            <a:off x="12681549" y="426638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Binary and Assignment Operators"/>
          <p:cNvSpPr txBox="1"/>
          <p:nvPr>
            <p:ph type="title" idx="4294967295"/>
          </p:nvPr>
        </p:nvSpPr>
        <p:spPr>
          <a:xfrm>
            <a:off x="1206500" y="952500"/>
            <a:ext cx="16953549" cy="1435100"/>
          </a:xfrm>
          <a:prstGeom prst="rect">
            <a:avLst/>
          </a:prstGeom>
        </p:spPr>
        <p:txBody>
          <a:bodyPr/>
          <a:lstStyle/>
          <a:p>
            <a:pPr/>
            <a:r>
              <a:t>Binary and Assignment Operators</a:t>
            </a:r>
          </a:p>
        </p:txBody>
      </p:sp>
      <p:sp>
        <p:nvSpPr>
          <p:cNvPr id="183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3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3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3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3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3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38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3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1000" y="5003800"/>
            <a:ext cx="10922000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Increment / Decrement Operators"/>
          <p:cNvSpPr txBox="1"/>
          <p:nvPr>
            <p:ph type="title" idx="4294967295"/>
          </p:nvPr>
        </p:nvSpPr>
        <p:spPr>
          <a:xfrm>
            <a:off x="1206500" y="952500"/>
            <a:ext cx="16909255" cy="1435100"/>
          </a:xfrm>
          <a:prstGeom prst="rect">
            <a:avLst/>
          </a:prstGeom>
        </p:spPr>
        <p:txBody>
          <a:bodyPr/>
          <a:lstStyle/>
          <a:p>
            <a:pPr/>
            <a:r>
              <a:t>Increment / Decrement Operators</a:t>
            </a:r>
          </a:p>
        </p:txBody>
      </p:sp>
      <p:sp>
        <p:nvSpPr>
          <p:cNvPr id="184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4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4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4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4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4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49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5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26400" y="4775200"/>
            <a:ext cx="83312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Bitwise and Assignment Operators"/>
          <p:cNvSpPr txBox="1"/>
          <p:nvPr>
            <p:ph type="title" idx="4294967295"/>
          </p:nvPr>
        </p:nvSpPr>
        <p:spPr>
          <a:xfrm>
            <a:off x="1206500" y="952500"/>
            <a:ext cx="17550966" cy="1435100"/>
          </a:xfrm>
          <a:prstGeom prst="rect">
            <a:avLst/>
          </a:prstGeom>
        </p:spPr>
        <p:txBody>
          <a:bodyPr/>
          <a:lstStyle/>
          <a:p>
            <a:pPr/>
            <a:r>
              <a:t>Bitwise and Assignment Operators</a:t>
            </a:r>
          </a:p>
        </p:txBody>
      </p:sp>
      <p:sp>
        <p:nvSpPr>
          <p:cNvPr id="185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5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5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5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5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5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5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60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6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2800" y="4546600"/>
            <a:ext cx="10058400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Logical Operato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Logical Operators</a:t>
            </a:r>
          </a:p>
        </p:txBody>
      </p:sp>
      <p:sp>
        <p:nvSpPr>
          <p:cNvPr id="186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6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6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6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6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7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71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7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61400" y="4775200"/>
            <a:ext cx="70612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5" name="Comparison Operato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18888">
              <a:defRPr spc="-154" sz="7735"/>
            </a:lvl1pPr>
          </a:lstStyle>
          <a:p>
            <a:pPr/>
            <a:r>
              <a:t>Comparison Operators</a:t>
            </a:r>
          </a:p>
        </p:txBody>
      </p:sp>
      <p:grpSp>
        <p:nvGrpSpPr>
          <p:cNvPr id="188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7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7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7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81" name="C++20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C++20</a:t>
            </a:r>
          </a:p>
        </p:txBody>
      </p:sp>
      <p:sp>
        <p:nvSpPr>
          <p:cNvPr id="1882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8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4000" y="4318000"/>
            <a:ext cx="16256000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Operator Precedences"/>
          <p:cNvSpPr txBox="1"/>
          <p:nvPr>
            <p:ph type="title" idx="4294967295"/>
          </p:nvPr>
        </p:nvSpPr>
        <p:spPr>
          <a:xfrm>
            <a:off x="1206500" y="952500"/>
            <a:ext cx="10908797" cy="1435100"/>
          </a:xfrm>
          <a:prstGeom prst="rect">
            <a:avLst/>
          </a:prstGeom>
        </p:spPr>
        <p:txBody>
          <a:bodyPr/>
          <a:lstStyle>
            <a:lvl1pPr defTabSz="2340805">
              <a:defRPr spc="-163" sz="8160"/>
            </a:lvl1pPr>
          </a:lstStyle>
          <a:p>
            <a:pPr/>
            <a:r>
              <a:t>Operator Precedences</a:t>
            </a:r>
          </a:p>
        </p:txBody>
      </p:sp>
      <p:sp>
        <p:nvSpPr>
          <p:cNvPr id="188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9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8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8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8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9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9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93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sp>
        <p:nvSpPr>
          <p:cNvPr id="1894" name="Avoid writing a line of operators as in the example on the right…"/>
          <p:cNvSpPr txBox="1"/>
          <p:nvPr>
            <p:ph type="body" sz="half" idx="4294967295"/>
          </p:nvPr>
        </p:nvSpPr>
        <p:spPr>
          <a:xfrm>
            <a:off x="1206500" y="4248504"/>
            <a:ext cx="10362263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chemeClr val="accent5"/>
                </a:solidFill>
              </a:defRPr>
            </a:pPr>
            <a:r>
              <a:t>Avoid writing a line of operators as in the example on the right</a:t>
            </a:r>
          </a:p>
          <a:p>
            <a:pPr/>
            <a:r>
              <a:t>It's better to decompose the expression</a:t>
            </a:r>
          </a:p>
          <a:p>
            <a:pPr/>
            <a:r>
              <a:t>and to use parentheses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Details can be found on </a:t>
            </a:r>
            <a:r>
              <a:rPr u="sng">
                <a:hlinkClick r:id="rId3" invalidUrl="" action="" tgtFrame="" tooltip="" history="1" highlightClick="0" endSnd="0"/>
              </a:rPr>
              <a:t>cppreference</a:t>
            </a:r>
          </a:p>
        </p:txBody>
      </p:sp>
      <p:pic>
        <p:nvPicPr>
          <p:cNvPr id="189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86521" y="5816600"/>
            <a:ext cx="8559801" cy="233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0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90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905" name="Rectangle"/>
          <p:cNvSpPr/>
          <p:nvPr/>
        </p:nvSpPr>
        <p:spPr>
          <a:xfrm>
            <a:off x="12681549" y="426638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0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Execute with CMake GUI"/>
          <p:cNvSpPr txBox="1"/>
          <p:nvPr>
            <p:ph type="title" idx="4294967295"/>
          </p:nvPr>
        </p:nvSpPr>
        <p:spPr>
          <a:xfrm>
            <a:off x="1206500" y="952500"/>
            <a:ext cx="12634060" cy="1435100"/>
          </a:xfrm>
          <a:prstGeom prst="rect">
            <a:avLst/>
          </a:prstGeom>
        </p:spPr>
        <p:txBody>
          <a:bodyPr/>
          <a:lstStyle/>
          <a:p>
            <a:pPr/>
            <a:r>
              <a:t>Execute with CMake GUI</a:t>
            </a:r>
          </a:p>
        </p:txBody>
      </p:sp>
      <p:sp>
        <p:nvSpPr>
          <p:cNvPr id="3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4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15" name="Open the CMake GUI application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87680" indent="-487680" defTabSz="1950671">
              <a:spcBef>
                <a:spcPts val="3600"/>
              </a:spcBef>
              <a:defRPr sz="3840"/>
            </a:pPr>
            <a:r>
              <a:t>Open the CMake GUI application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"Browse Sources..." button and select the "Hello world" folder.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Copy the path from "Where is the source code:", past it in the "Where to build the binaries:" and add "/build".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"Configure" button and select the generator.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"Generate" button to generate the project.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Finally, click on “Open project” button.</a:t>
            </a:r>
          </a:p>
        </p:txBody>
      </p:sp>
      <p:pic>
        <p:nvPicPr>
          <p:cNvPr id="31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45029" y="2679298"/>
            <a:ext cx="11600016" cy="9738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1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91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916" name="Rectangle"/>
          <p:cNvSpPr/>
          <p:nvPr/>
        </p:nvSpPr>
        <p:spPr>
          <a:xfrm>
            <a:off x="12681549" y="5390936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1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if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if - syntax</a:t>
            </a:r>
          </a:p>
        </p:txBody>
      </p:sp>
      <p:sp>
        <p:nvSpPr>
          <p:cNvPr id="192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2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sp>
        <p:nvSpPr>
          <p:cNvPr id="1928" name="The else and else if clauses are optional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else and else if clauses are optional</a:t>
            </a:r>
          </a:p>
          <a:p>
            <a:pPr/>
            <a:r>
              <a:t>The else if clause can be repeated</a:t>
            </a:r>
          </a:p>
          <a:p>
            <a:pPr/>
            <a:r>
              <a:t>Braces are optional if there is a single statement</a:t>
            </a:r>
          </a:p>
        </p:txBody>
      </p:sp>
      <p:pic>
        <p:nvPicPr>
          <p:cNvPr id="19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48165" y="4343400"/>
            <a:ext cx="8128001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if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if - example</a:t>
            </a:r>
          </a:p>
        </p:txBody>
      </p:sp>
      <p:sp>
        <p:nvSpPr>
          <p:cNvPr id="193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3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3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4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7300" y="3302000"/>
            <a:ext cx="9423400" cy="736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43" name="Conditional operator - syntax"/>
          <p:cNvSpPr txBox="1"/>
          <p:nvPr>
            <p:ph type="title" idx="4294967295"/>
          </p:nvPr>
        </p:nvSpPr>
        <p:spPr>
          <a:xfrm>
            <a:off x="1206500" y="952500"/>
            <a:ext cx="14628452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syntax</a:t>
            </a:r>
          </a:p>
        </p:txBody>
      </p:sp>
      <p:sp>
        <p:nvSpPr>
          <p:cNvPr id="1944" name="If test is true expression1 is return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If </a:t>
            </a:r>
            <a:r>
              <a:rPr>
                <a:solidFill>
                  <a:srgbClr val="0080FF"/>
                </a:solidFill>
              </a:rPr>
              <a:t>test</a:t>
            </a:r>
            <a:r>
              <a:t> is true </a:t>
            </a:r>
            <a:r>
              <a:rPr>
                <a:solidFill>
                  <a:srgbClr val="0080FF"/>
                </a:solidFill>
              </a:rPr>
              <a:t>expression1</a:t>
            </a:r>
            <a:r>
              <a:t> is returned</a:t>
            </a:r>
          </a:p>
          <a:p>
            <a:pPr/>
            <a:r>
              <a:t>Else, </a:t>
            </a:r>
            <a:r>
              <a:rPr>
                <a:solidFill>
                  <a:srgbClr val="0080FF"/>
                </a:solidFill>
              </a:rPr>
              <a:t>expression2</a:t>
            </a:r>
            <a:r>
              <a:t> is returned</a:t>
            </a:r>
          </a:p>
        </p:txBody>
      </p:sp>
      <p:grpSp>
        <p:nvGrpSpPr>
          <p:cNvPr id="194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4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4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4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4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5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5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5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97616" y="5816600"/>
            <a:ext cx="8763001" cy="233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Conditional operator - example"/>
          <p:cNvSpPr txBox="1"/>
          <p:nvPr>
            <p:ph type="title" idx="4294967295"/>
          </p:nvPr>
        </p:nvSpPr>
        <p:spPr>
          <a:xfrm>
            <a:off x="1206500" y="952500"/>
            <a:ext cx="16028577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example</a:t>
            </a:r>
          </a:p>
        </p:txBody>
      </p:sp>
      <p:sp>
        <p:nvSpPr>
          <p:cNvPr id="195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6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5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5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5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6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62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6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04100" y="5816600"/>
            <a:ext cx="9829800" cy="233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Conditional operator - best practice"/>
          <p:cNvSpPr txBox="1"/>
          <p:nvPr>
            <p:ph type="title" idx="4294967295"/>
          </p:nvPr>
        </p:nvSpPr>
        <p:spPr>
          <a:xfrm>
            <a:off x="1206500" y="952500"/>
            <a:ext cx="1798050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best practice</a:t>
            </a:r>
          </a:p>
        </p:txBody>
      </p:sp>
      <p:sp>
        <p:nvSpPr>
          <p:cNvPr id="196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7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6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6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6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7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7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73" name="Avoid writing a line of conditional operators as in the example on the right…"/>
          <p:cNvSpPr txBox="1"/>
          <p:nvPr>
            <p:ph type="body" sz="half" idx="4294967295"/>
          </p:nvPr>
        </p:nvSpPr>
        <p:spPr>
          <a:xfrm>
            <a:off x="1206500" y="4248504"/>
            <a:ext cx="10362263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chemeClr val="accent5"/>
                </a:solidFill>
              </a:defRPr>
            </a:pPr>
            <a:r>
              <a:t>Avoid writing a line of conditional operators as in the example on the right</a:t>
            </a:r>
          </a:p>
          <a:p>
            <a:pPr/>
            <a:r>
              <a:t>Explicit </a:t>
            </a:r>
            <a:r>
              <a:rPr>
                <a:solidFill>
                  <a:srgbClr val="0080FF"/>
                </a:solidFill>
              </a:rPr>
              <a:t>if</a:t>
            </a:r>
            <a:r>
              <a:t>s are generally easier to read</a:t>
            </a:r>
          </a:p>
          <a:p>
            <a:pPr/>
            <a:r>
              <a:t>Use the ternary operator with short conditions and expressions</a:t>
            </a:r>
          </a:p>
          <a:p>
            <a:pPr/>
            <a:r>
              <a:t>Avoid nesting</a:t>
            </a:r>
          </a:p>
        </p:txBody>
      </p:sp>
      <p:sp>
        <p:nvSpPr>
          <p:cNvPr id="197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7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20675" y="6253493"/>
            <a:ext cx="11939587" cy="2590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switch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switch - syntax</a:t>
            </a:r>
          </a:p>
        </p:txBody>
      </p:sp>
      <p:sp>
        <p:nvSpPr>
          <p:cNvPr id="197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8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7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8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8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8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8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85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sp>
        <p:nvSpPr>
          <p:cNvPr id="1986" name="The break statement is not mandatory but..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The </a:t>
            </a:r>
            <a:r>
              <a:rPr>
                <a:solidFill>
                  <a:srgbClr val="0080FF"/>
                </a:solidFill>
              </a:rPr>
              <a:t>break</a:t>
            </a:r>
            <a:r>
              <a:t> statement is not mandatory but...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Cases are entry points, not independent pieces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Execution “falls through” to the next case without a </a:t>
            </a:r>
            <a:r>
              <a:rPr>
                <a:solidFill>
                  <a:srgbClr val="0080FF"/>
                </a:solidFill>
              </a:rPr>
              <a:t>break</a:t>
            </a:r>
            <a:r>
              <a:t>!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The </a:t>
            </a:r>
            <a:r>
              <a:rPr>
                <a:solidFill>
                  <a:srgbClr val="0080FF"/>
                </a:solidFill>
              </a:rPr>
              <a:t>default</a:t>
            </a:r>
            <a:r>
              <a:t> case may be omitted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Avoid </a:t>
            </a:r>
            <a:r>
              <a:rPr>
                <a:solidFill>
                  <a:srgbClr val="0080FF"/>
                </a:solidFill>
              </a:rPr>
              <a:t>switch</a:t>
            </a:r>
            <a:r>
              <a:t> statements with fall-through cases</a:t>
            </a:r>
          </a:p>
        </p:txBody>
      </p:sp>
      <p:pic>
        <p:nvPicPr>
          <p:cNvPr id="198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83799" y="4445000"/>
            <a:ext cx="81280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switch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switch - example</a:t>
            </a:r>
          </a:p>
        </p:txBody>
      </p:sp>
      <p:sp>
        <p:nvSpPr>
          <p:cNvPr id="199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9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96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199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9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3000" y="3159732"/>
            <a:ext cx="121920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[[fallthrough]] attribut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67655">
              <a:defRPr spc="-158" sz="7905"/>
            </a:lvl1pPr>
          </a:lstStyle>
          <a:p>
            <a:pPr/>
            <a:r>
              <a:t>[[fallthrough]] attribute</a:t>
            </a:r>
          </a:p>
        </p:txBody>
      </p:sp>
      <p:sp>
        <p:nvSpPr>
          <p:cNvPr id="200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2" name="New compiler warning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New compiler warning</a:t>
            </a:r>
          </a:p>
          <a:p>
            <a:pPr/>
            <a:r>
              <a:t>Since C++ 17, compilers are encouraged to warn on fall-through</a:t>
            </a:r>
          </a:p>
        </p:txBody>
      </p:sp>
      <p:grpSp>
        <p:nvGrpSpPr>
          <p:cNvPr id="200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0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0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0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0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08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00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1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2249" y="3759199"/>
            <a:ext cx="10693401" cy="645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Init-statements for if and switch"/>
          <p:cNvSpPr txBox="1"/>
          <p:nvPr>
            <p:ph type="title" idx="4294967295"/>
          </p:nvPr>
        </p:nvSpPr>
        <p:spPr>
          <a:xfrm>
            <a:off x="1206500" y="952500"/>
            <a:ext cx="15994313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if and switch </a:t>
            </a:r>
          </a:p>
        </p:txBody>
      </p:sp>
      <p:sp>
        <p:nvSpPr>
          <p:cNvPr id="2013" name="Purpos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Purpose</a:t>
            </a:r>
          </a:p>
          <a:p>
            <a:pPr/>
            <a:r>
              <a:t>Allows to limit variable scope in if and switch statements</a:t>
            </a:r>
          </a:p>
        </p:txBody>
      </p:sp>
      <p:sp>
        <p:nvSpPr>
          <p:cNvPr id="201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1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1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1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1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20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02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2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33903" y="5029200"/>
            <a:ext cx="11557001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9" name="Main fun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Main function</a:t>
            </a:r>
          </a:p>
        </p:txBody>
      </p:sp>
      <p:grpSp>
        <p:nvGrpSpPr>
          <p:cNvPr id="3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25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2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6700" y="2729407"/>
            <a:ext cx="11150600" cy="416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Init-statements for if and switch"/>
          <p:cNvSpPr txBox="1"/>
          <p:nvPr>
            <p:ph type="title" idx="4294967295"/>
          </p:nvPr>
        </p:nvSpPr>
        <p:spPr>
          <a:xfrm>
            <a:off x="1206500" y="952500"/>
            <a:ext cx="15994313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if and switch </a:t>
            </a:r>
          </a:p>
        </p:txBody>
      </p:sp>
      <p:sp>
        <p:nvSpPr>
          <p:cNvPr id="2025" name="Don’t confuse with a variable declaration as condition!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Don’t confuse with a variable declaration as condition!</a:t>
            </a:r>
          </a:p>
        </p:txBody>
      </p:sp>
      <p:sp>
        <p:nvSpPr>
          <p:cNvPr id="202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3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2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2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2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3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3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33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3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41270" y="5588000"/>
            <a:ext cx="8763001" cy="279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for loop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loop - syntax </a:t>
            </a:r>
          </a:p>
        </p:txBody>
      </p:sp>
      <p:sp>
        <p:nvSpPr>
          <p:cNvPr id="2037" name="Multiple initializations / increments are comma separat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Multiple initializations / increments are comma separated</a:t>
            </a:r>
          </a:p>
          <a:p>
            <a:pPr/>
            <a:r>
              <a:t>Initializations can contain declarations</a:t>
            </a:r>
          </a:p>
          <a:p>
            <a:pPr/>
            <a:r>
              <a:t>Braces are optional if loop body is a single statement</a:t>
            </a:r>
          </a:p>
        </p:txBody>
      </p:sp>
      <p:sp>
        <p:nvSpPr>
          <p:cNvPr id="203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4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45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4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88281" y="5359400"/>
            <a:ext cx="115570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for loop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loop - example</a:t>
            </a:r>
          </a:p>
        </p:txBody>
      </p:sp>
      <p:sp>
        <p:nvSpPr>
          <p:cNvPr id="204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5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56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5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8900" y="5588000"/>
            <a:ext cx="11760200" cy="279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60" name="Range-based loop - syntax"/>
          <p:cNvSpPr txBox="1"/>
          <p:nvPr>
            <p:ph type="title" idx="4294967295"/>
          </p:nvPr>
        </p:nvSpPr>
        <p:spPr>
          <a:xfrm>
            <a:off x="1206500" y="952500"/>
            <a:ext cx="14370891" cy="1435100"/>
          </a:xfrm>
          <a:prstGeom prst="rect">
            <a:avLst/>
          </a:prstGeom>
        </p:spPr>
        <p:txBody>
          <a:bodyPr/>
          <a:lstStyle/>
          <a:p>
            <a:pPr/>
            <a:r>
              <a:t>Range-based loop - syntax</a:t>
            </a:r>
          </a:p>
        </p:txBody>
      </p:sp>
      <p:sp>
        <p:nvSpPr>
          <p:cNvPr id="2061" name="Simplifies loops over “ranges” tremendousl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Simplifies loops over “ranges” tremendously</a:t>
            </a:r>
          </a:p>
          <a:p>
            <a:pPr/>
            <a:r>
              <a:t>Especially with std containers and ranges</a:t>
            </a:r>
          </a:p>
        </p:txBody>
      </p:sp>
      <p:grpSp>
        <p:nvGrpSpPr>
          <p:cNvPr id="206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6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6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6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67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068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79515" y="5359400"/>
            <a:ext cx="102616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Range-based loop - example"/>
          <p:cNvSpPr txBox="1"/>
          <p:nvPr>
            <p:ph type="title" idx="4294967295"/>
          </p:nvPr>
        </p:nvSpPr>
        <p:spPr>
          <a:xfrm>
            <a:off x="1206500" y="952500"/>
            <a:ext cx="14568784" cy="1435100"/>
          </a:xfrm>
          <a:prstGeom prst="rect">
            <a:avLst/>
          </a:prstGeom>
        </p:spPr>
        <p:txBody>
          <a:bodyPr/>
          <a:lstStyle/>
          <a:p>
            <a:pPr/>
            <a:r>
              <a:t>Range-based loop - example</a:t>
            </a:r>
          </a:p>
        </p:txBody>
      </p:sp>
      <p:sp>
        <p:nvSpPr>
          <p:cNvPr id="207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7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7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7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7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7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07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8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04300" y="5130800"/>
            <a:ext cx="6629400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Init-statements for range-based loop"/>
          <p:cNvSpPr txBox="1"/>
          <p:nvPr>
            <p:ph type="title" idx="4294967295"/>
          </p:nvPr>
        </p:nvSpPr>
        <p:spPr>
          <a:xfrm>
            <a:off x="1206500" y="952500"/>
            <a:ext cx="18606989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range-based loop</a:t>
            </a:r>
          </a:p>
        </p:txBody>
      </p:sp>
      <p:sp>
        <p:nvSpPr>
          <p:cNvPr id="2083" name="Purpos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Purpose</a:t>
            </a:r>
          </a:p>
          <a:p>
            <a:pPr/>
            <a:r>
              <a:t>Allows to limit variable scope in range-based loops</a:t>
            </a:r>
          </a:p>
        </p:txBody>
      </p:sp>
      <p:sp>
        <p:nvSpPr>
          <p:cNvPr id="208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90" name="C++20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C++20</a:t>
            </a:r>
          </a:p>
        </p:txBody>
      </p:sp>
      <p:sp>
        <p:nvSpPr>
          <p:cNvPr id="209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9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6128" y="5359400"/>
            <a:ext cx="106934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while loop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while loop - syntax </a:t>
            </a:r>
          </a:p>
        </p:txBody>
      </p:sp>
      <p:sp>
        <p:nvSpPr>
          <p:cNvPr id="2095" name="Braces are optional if loop body is a single statement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Braces are optional if loop body is a single statement</a:t>
            </a:r>
          </a:p>
        </p:txBody>
      </p:sp>
      <p:sp>
        <p:nvSpPr>
          <p:cNvPr id="209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9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0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03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34939" y="4445000"/>
            <a:ext cx="64262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7" name="while loop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while loop - example</a:t>
            </a:r>
          </a:p>
        </p:txBody>
      </p:sp>
      <p:grpSp>
        <p:nvGrpSpPr>
          <p:cNvPr id="211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0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0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1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1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1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1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1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1310" y="4402381"/>
            <a:ext cx="70612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88332" y="4402381"/>
            <a:ext cx="70612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1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2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26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2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30" name="break Exits the loop and continues after it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</p:txBody>
      </p:sp>
      <p:grpSp>
        <p:nvGrpSpPr>
          <p:cNvPr id="21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3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3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3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19196" y="4216400"/>
            <a:ext cx="9194801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0" name="Main fun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Main function</a:t>
            </a:r>
          </a:p>
        </p:txBody>
      </p:sp>
      <p:grpSp>
        <p:nvGrpSpPr>
          <p:cNvPr id="3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36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3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3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6700" y="2729407"/>
            <a:ext cx="11150600" cy="416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9300" y="7236814"/>
            <a:ext cx="20345400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4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2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</p:txBody>
      </p:sp>
      <p:grpSp>
        <p:nvGrpSpPr>
          <p:cNvPr id="214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4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4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4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4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4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4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5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700" y="4216400"/>
            <a:ext cx="9194800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5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54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</p:txBody>
      </p:sp>
      <p:grpSp>
        <p:nvGrpSpPr>
          <p:cNvPr id="21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5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6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6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6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70861" y="5261997"/>
            <a:ext cx="8991601" cy="370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6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66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</p:txBody>
      </p:sp>
      <p:grpSp>
        <p:nvGrpSpPr>
          <p:cNvPr id="217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6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6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6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7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7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73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7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41746" y="5130800"/>
            <a:ext cx="7924801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7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78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  <a:p>
            <a:pPr/>
            <a:r>
              <a:rPr>
                <a:solidFill>
                  <a:srgbClr val="0080FF"/>
                </a:solidFill>
              </a:rPr>
              <a:t>goto</a:t>
            </a:r>
            <a:r>
              <a:t> Can jump anywhere inside a function, </a:t>
            </a:r>
            <a:r>
              <a:rPr>
                <a:solidFill>
                  <a:schemeClr val="accent5"/>
                </a:solidFill>
              </a:rPr>
              <a:t>avoid!</a:t>
            </a:r>
          </a:p>
        </p:txBody>
      </p:sp>
      <p:grpSp>
        <p:nvGrpSpPr>
          <p:cNvPr id="218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7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8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8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8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85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8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64454" y="4445000"/>
            <a:ext cx="89916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Exercise : control"/>
          <p:cNvSpPr txBox="1"/>
          <p:nvPr>
            <p:ph type="title" idx="4294967295"/>
          </p:nvPr>
        </p:nvSpPr>
        <p:spPr>
          <a:xfrm>
            <a:off x="1206500" y="952500"/>
            <a:ext cx="10482917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control</a:t>
            </a:r>
          </a:p>
        </p:txBody>
      </p:sp>
      <p:sp>
        <p:nvSpPr>
          <p:cNvPr id="2189" name="Familiarise yourself with different kinds of control structures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different kinds of control structures.</a:t>
            </a:r>
          </a:p>
          <a:p>
            <a:pPr marL="0" indent="0">
              <a:buSzTx/>
              <a:buNone/>
            </a:pPr>
            <a:r>
              <a:t>Re-implement them in different ways.</a:t>
            </a:r>
          </a:p>
          <a:p>
            <a:pPr/>
            <a:r>
              <a:t>Go to exercises/control</a:t>
            </a:r>
          </a:p>
          <a:p>
            <a:pPr/>
            <a:r>
              <a:t>Look at control.cpp</a:t>
            </a:r>
          </a:p>
          <a:p>
            <a:pPr/>
            <a:r>
              <a:t>Compile it (make) and run the program (./control)</a:t>
            </a:r>
          </a:p>
          <a:p>
            <a:pPr/>
            <a:r>
              <a:t>Work on the tasks that you find in README.md</a:t>
            </a:r>
          </a:p>
        </p:txBody>
      </p:sp>
      <p:sp>
        <p:nvSpPr>
          <p:cNvPr id="219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9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96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0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0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06" name="Rectangle"/>
          <p:cNvSpPr/>
          <p:nvPr/>
        </p:nvSpPr>
        <p:spPr>
          <a:xfrm>
            <a:off x="12681549" y="5390936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1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1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17" name="Rectangle"/>
          <p:cNvSpPr/>
          <p:nvPr/>
        </p:nvSpPr>
        <p:spPr>
          <a:xfrm>
            <a:off x="12681549" y="6609198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1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2" name="Set of declarations defining some functionality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Set of declarations defining some functionality</a:t>
            </a:r>
          </a:p>
        </p:txBody>
      </p:sp>
      <p:grpSp>
        <p:nvGrpSpPr>
          <p:cNvPr id="222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2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2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2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2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29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3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33" name="Set of declarations defining some functionalit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 of declarations defining some functionality</a:t>
            </a:r>
          </a:p>
          <a:p>
            <a:pPr/>
            <a:r>
              <a:t>Put in a so-called “header file”</a:t>
            </a:r>
          </a:p>
        </p:txBody>
      </p:sp>
      <p:grpSp>
        <p:nvGrpSpPr>
          <p:cNvPr id="223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3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3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3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3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40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241" name="hello.hpp"/>
          <p:cNvSpPr txBox="1"/>
          <p:nvPr/>
        </p:nvSpPr>
        <p:spPr>
          <a:xfrm>
            <a:off x="16116206" y="4894035"/>
            <a:ext cx="263255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hello.hpp</a:t>
            </a:r>
          </a:p>
        </p:txBody>
      </p:sp>
      <p:pic>
        <p:nvPicPr>
          <p:cNvPr id="224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89031" y="6069727"/>
            <a:ext cx="5765801" cy="233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4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46" name="Set of declarations defining some functionalit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 of declarations defining some functionality</a:t>
            </a:r>
          </a:p>
          <a:p>
            <a:pPr/>
            <a:r>
              <a:t>Put in a so-called “header file”</a:t>
            </a:r>
          </a:p>
          <a:p>
            <a:pPr/>
            <a:r>
              <a:t>The implementation can be found in the "source file"</a:t>
            </a:r>
          </a:p>
        </p:txBody>
      </p:sp>
      <p:grpSp>
        <p:nvGrpSpPr>
          <p:cNvPr id="225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4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4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5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5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53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254" name="hello.cpp"/>
          <p:cNvSpPr txBox="1"/>
          <p:nvPr/>
        </p:nvSpPr>
        <p:spPr>
          <a:xfrm>
            <a:off x="14409704" y="3259163"/>
            <a:ext cx="2620977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hello.cpp</a:t>
            </a:r>
          </a:p>
        </p:txBody>
      </p:sp>
      <p:pic>
        <p:nvPicPr>
          <p:cNvPr id="225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14688" y="4732799"/>
            <a:ext cx="899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Exercise : environmen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43271">
              <a:defRPr spc="-156" sz="7820"/>
            </a:lvl1pPr>
          </a:lstStyle>
          <a:p>
            <a:pPr/>
            <a:r>
              <a:t>Exercise : environment</a:t>
            </a:r>
          </a:p>
        </p:txBody>
      </p:sp>
      <p:sp>
        <p:nvSpPr>
          <p:cNvPr id="342" name="Learn how to use CMake to generate a project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Learn how to use CMake to generate a project.</a:t>
            </a:r>
          </a:p>
          <a:p>
            <a:pPr/>
            <a:r>
              <a:t>Go to exercises/environment</a:t>
            </a:r>
          </a:p>
          <a:p>
            <a:pPr/>
            <a:r>
              <a:t>Look at environment.cpp and CMakeLists.txt</a:t>
            </a:r>
          </a:p>
          <a:p>
            <a:pPr/>
            <a:r>
              <a:t>Compile it (make) and run the program (./environment)</a:t>
            </a:r>
          </a:p>
          <a:p>
            <a:pPr/>
            <a:r>
              <a:t>Work on the tasks that you find in environment.cpp</a:t>
            </a:r>
          </a:p>
        </p:txBody>
      </p:sp>
      <p:sp>
        <p:nvSpPr>
          <p:cNvPr id="34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4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4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4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4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49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5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6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5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6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6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6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65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266" name="print_hello.hpp"/>
          <p:cNvSpPr txBox="1"/>
          <p:nvPr/>
        </p:nvSpPr>
        <p:spPr>
          <a:xfrm>
            <a:off x="878549" y="464090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print_hello.hpp</a:t>
            </a:r>
          </a:p>
        </p:txBody>
      </p:sp>
      <p:sp>
        <p:nvSpPr>
          <p:cNvPr id="2267" name="print_hello.cpp"/>
          <p:cNvSpPr txBox="1"/>
          <p:nvPr/>
        </p:nvSpPr>
        <p:spPr>
          <a:xfrm>
            <a:off x="7269933" y="2971364"/>
            <a:ext cx="415655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print_hello.cpp</a:t>
            </a:r>
          </a:p>
        </p:txBody>
      </p:sp>
      <p:sp>
        <p:nvSpPr>
          <p:cNvPr id="2268" name="main.cpp"/>
          <p:cNvSpPr txBox="1"/>
          <p:nvPr/>
        </p:nvSpPr>
        <p:spPr>
          <a:xfrm>
            <a:off x="17500558" y="3673649"/>
            <a:ext cx="2655723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main.cpp</a:t>
            </a:r>
          </a:p>
        </p:txBody>
      </p:sp>
      <p:pic>
        <p:nvPicPr>
          <p:cNvPr id="22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374" y="5816600"/>
            <a:ext cx="5765801" cy="233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74916" y="4445000"/>
            <a:ext cx="8991601" cy="508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624258" y="4902200"/>
            <a:ext cx="7264401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27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81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284" name="Constant macros"/>
          <p:cNvSpPr txBox="1"/>
          <p:nvPr>
            <p:ph type="body" sz="quarter" idx="4294967295"/>
          </p:nvPr>
        </p:nvSpPr>
        <p:spPr>
          <a:xfrm>
            <a:off x="1206500" y="4248504"/>
            <a:ext cx="7106429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</p:txBody>
      </p:sp>
      <p:sp>
        <p:nvSpPr>
          <p:cNvPr id="228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8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9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92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2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75782" y="5460999"/>
            <a:ext cx="13258801" cy="279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296" name="Constant macros…"/>
          <p:cNvSpPr txBox="1"/>
          <p:nvPr>
            <p:ph type="body" sz="quarter" idx="4294967295"/>
          </p:nvPr>
        </p:nvSpPr>
        <p:spPr>
          <a:xfrm>
            <a:off x="1206500" y="4248504"/>
            <a:ext cx="7107896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</p:txBody>
      </p:sp>
      <p:sp>
        <p:nvSpPr>
          <p:cNvPr id="229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0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04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0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6585" y="5003799"/>
            <a:ext cx="14986001" cy="370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08" name="Constant macros…"/>
          <p:cNvSpPr txBox="1"/>
          <p:nvPr>
            <p:ph type="body" sz="quarter" idx="4294967295"/>
          </p:nvPr>
        </p:nvSpPr>
        <p:spPr>
          <a:xfrm>
            <a:off x="1206500" y="4248504"/>
            <a:ext cx="7113574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</p:txBody>
      </p:sp>
      <p:sp>
        <p:nvSpPr>
          <p:cNvPr id="230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1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16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00506" y="4318000"/>
            <a:ext cx="129540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20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3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2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2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28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31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33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3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39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4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60997" y="5158979"/>
            <a:ext cx="13243050" cy="3398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43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34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4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4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4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4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4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5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51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5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27740" y="4686498"/>
            <a:ext cx="14025106" cy="4343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55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Problem: redefinition by accident</a:t>
            </a:r>
          </a:p>
          <a:p>
            <a:pPr/>
            <a:r>
              <a:t>Headers may define new names (e.g. types)</a:t>
            </a:r>
          </a:p>
          <a:p>
            <a:pPr/>
            <a:r>
              <a:t>Multiple (transitive) inclusions of a header would define those</a:t>
            </a:r>
          </a:p>
          <a:p>
            <a:pPr/>
            <a:r>
              <a:t>names multiple times, which is a compile error</a:t>
            </a:r>
          </a:p>
        </p:txBody>
      </p:sp>
      <p:sp>
        <p:nvSpPr>
          <p:cNvPr id="235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6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5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5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6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6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63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66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 defTabSz="2413955">
              <a:spcBef>
                <a:spcPts val="4400"/>
              </a:spcBef>
              <a:buSzTx/>
              <a:buNone/>
              <a:defRPr sz="4752"/>
            </a:pPr>
            <a:r>
              <a:t>Problem: redefinition by accident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Headers may define new names (e.g. types)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Multiple (transitive) inclusions of a header would define those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names multiple times, which is a compile error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Solution: guard the content of your headers!</a:t>
            </a:r>
          </a:p>
        </p:txBody>
      </p:sp>
      <p:sp>
        <p:nvSpPr>
          <p:cNvPr id="236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7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74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7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94144" y="5017438"/>
            <a:ext cx="6527801" cy="462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76" name="Include guards"/>
          <p:cNvSpPr txBox="1"/>
          <p:nvPr/>
        </p:nvSpPr>
        <p:spPr>
          <a:xfrm>
            <a:off x="15755729" y="4075761"/>
            <a:ext cx="414558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Include guards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35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5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5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5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5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5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60" name="Rectangle"/>
          <p:cNvSpPr/>
          <p:nvPr/>
        </p:nvSpPr>
        <p:spPr>
          <a:xfrm>
            <a:off x="1229879" y="41988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79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 defTabSz="2413955">
              <a:spcBef>
                <a:spcPts val="4400"/>
              </a:spcBef>
              <a:buSzTx/>
              <a:buNone/>
              <a:defRPr sz="4752"/>
            </a:pPr>
            <a:r>
              <a:t>Problem: redefinition by accident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Headers may define new names (e.g. types)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Multiple (transitive) inclusions of a header would define those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names multiple times, which is a compile error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Solution: guard the content of your headers!</a:t>
            </a:r>
          </a:p>
        </p:txBody>
      </p:sp>
      <p:sp>
        <p:nvSpPr>
          <p:cNvPr id="238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8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8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8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8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8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87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8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50371" y="2473285"/>
            <a:ext cx="6527801" cy="462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89" name="Include guards"/>
          <p:cNvSpPr txBox="1"/>
          <p:nvPr/>
        </p:nvSpPr>
        <p:spPr>
          <a:xfrm>
            <a:off x="15811957" y="1531608"/>
            <a:ext cx="414558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Include guards</a:t>
            </a:r>
          </a:p>
        </p:txBody>
      </p:sp>
      <p:pic>
        <p:nvPicPr>
          <p:cNvPr id="239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50371" y="8475991"/>
            <a:ext cx="6527801" cy="3708401"/>
          </a:xfrm>
          <a:prstGeom prst="rect">
            <a:avLst/>
          </a:prstGeom>
          <a:ln w="12700">
            <a:miter lim="400000"/>
          </a:ln>
        </p:spPr>
      </p:pic>
      <p:sp>
        <p:nvSpPr>
          <p:cNvPr id="2391" name="pragma once"/>
          <p:cNvSpPr txBox="1"/>
          <p:nvPr/>
        </p:nvSpPr>
        <p:spPr>
          <a:xfrm>
            <a:off x="15811957" y="7543755"/>
            <a:ext cx="37164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pragma once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Header / source separation"/>
          <p:cNvSpPr txBox="1"/>
          <p:nvPr>
            <p:ph type="title" idx="4294967295"/>
          </p:nvPr>
        </p:nvSpPr>
        <p:spPr>
          <a:xfrm>
            <a:off x="1206500" y="952500"/>
            <a:ext cx="13993111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/ source separation </a:t>
            </a:r>
          </a:p>
        </p:txBody>
      </p:sp>
      <p:sp>
        <p:nvSpPr>
          <p:cNvPr id="2394" name="Headers should contain declarations of functions / class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t>Headers should contain declarations of functions / classes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Only create them if interface is used somewhere else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Might be included/compiled many times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Good to keep them short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Minimise </a:t>
            </a:r>
            <a:r>
              <a:rPr>
                <a:solidFill>
                  <a:srgbClr val="0080FF"/>
                </a:solidFill>
              </a:rPr>
              <a:t>#include</a:t>
            </a:r>
            <a:r>
              <a:t> statements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Put long code in implementation files. Exceptions: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Templates and constexpr functions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Short functions</a:t>
            </a:r>
          </a:p>
        </p:txBody>
      </p:sp>
      <p:sp>
        <p:nvSpPr>
          <p:cNvPr id="239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9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0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402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1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41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412" name="Rectangle"/>
          <p:cNvSpPr/>
          <p:nvPr/>
        </p:nvSpPr>
        <p:spPr>
          <a:xfrm>
            <a:off x="12681549" y="6609198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1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2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1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1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1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2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42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423" name="Rectangle"/>
          <p:cNvSpPr/>
          <p:nvPr/>
        </p:nvSpPr>
        <p:spPr>
          <a:xfrm>
            <a:off x="12681549" y="7921174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2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Benefi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4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33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34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sp>
        <p:nvSpPr>
          <p:cNvPr id="2435" name="Robustness: If the expression's type is changed—including when a function return type is changed—it just works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Robustness: If the expression's type is changed—including when a function return type is changed—it just works.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Performance: You're guaranteed that there's no conversion.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Usability: You don't have to worry about type name spelling difficulties and typos.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Efficiency: Your coding can be more efficient.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Benefi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43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44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45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sp>
        <p:nvSpPr>
          <p:cNvPr id="2446" name="Robustness: If the expression's type is changed—including when a function return type is changed—it just works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Robustness: If the expression's type is changed—including when a function return type is changed—it just works.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Performance: You're guaranteed that there's no conversion.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Usability: You don't have to worry about type name spelling difficulties and typos.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Efficiency: Your coding can be more efficient.</a:t>
            </a:r>
          </a:p>
        </p:txBody>
      </p:sp>
      <p:pic>
        <p:nvPicPr>
          <p:cNvPr id="244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24171" y="5186187"/>
            <a:ext cx="11679786" cy="3343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Benefi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45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5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5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5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5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56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57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sp>
        <p:nvSpPr>
          <p:cNvPr id="2458" name="Robustness: If the expression's type is changed—including when a function return type is changed—it just works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Robustness: If the expression's type is changed—including when a function return type is changed—it just works.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Performance: You're guaranteed that there's no conversion.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Usability: You don't have to worry about type name spelling difficulties and typos.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Efficiency: Your coding can be more efficient.</a:t>
            </a:r>
          </a:p>
        </p:txBody>
      </p:sp>
      <p:pic>
        <p:nvPicPr>
          <p:cNvPr id="245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13315" y="3145964"/>
            <a:ext cx="11679787" cy="3343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14636" y="7990375"/>
            <a:ext cx="8266713" cy="32185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Declara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Declarations</a:t>
            </a:r>
          </a:p>
        </p:txBody>
      </p:sp>
      <p:sp>
        <p:nvSpPr>
          <p:cNvPr id="246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69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70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47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7700" y="4089400"/>
            <a:ext cx="10388600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for range loop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range loop</a:t>
            </a:r>
          </a:p>
        </p:txBody>
      </p:sp>
      <p:sp>
        <p:nvSpPr>
          <p:cNvPr id="247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80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81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4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3700" y="2946400"/>
            <a:ext cx="18516600" cy="782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for range loop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range loop</a:t>
            </a:r>
          </a:p>
        </p:txBody>
      </p:sp>
      <p:sp>
        <p:nvSpPr>
          <p:cNvPr id="248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8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91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92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4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67100" y="2946400"/>
            <a:ext cx="17449800" cy="782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36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6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7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71" name="Rectangle"/>
          <p:cNvSpPr/>
          <p:nvPr/>
        </p:nvSpPr>
        <p:spPr>
          <a:xfrm>
            <a:off x="1229879" y="543581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Always initialized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Always initialized</a:t>
            </a:r>
          </a:p>
        </p:txBody>
      </p:sp>
      <p:sp>
        <p:nvSpPr>
          <p:cNvPr id="249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9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02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503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5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0300" y="2722634"/>
            <a:ext cx="19583400" cy="96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Exercise : loops, references, auto"/>
          <p:cNvSpPr txBox="1"/>
          <p:nvPr>
            <p:ph type="title" idx="4294967295"/>
          </p:nvPr>
        </p:nvSpPr>
        <p:spPr>
          <a:xfrm>
            <a:off x="1206500" y="952500"/>
            <a:ext cx="16809464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loops, references, auto</a:t>
            </a:r>
          </a:p>
        </p:txBody>
      </p:sp>
      <p:sp>
        <p:nvSpPr>
          <p:cNvPr id="2507" name="Familiarise yourself with range-based for loops and references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range-based for loops and references.</a:t>
            </a:r>
          </a:p>
          <a:p>
            <a:pPr/>
            <a:r>
              <a:t>Go to exercises/loops_refs_auto</a:t>
            </a:r>
          </a:p>
          <a:p>
            <a:pPr/>
            <a:r>
              <a:t>Look at loops_refs_auto.cpp</a:t>
            </a:r>
          </a:p>
          <a:p>
            <a:pPr/>
            <a:r>
              <a:t>Compile it (make) and run the program (./loops_refs_auto)</a:t>
            </a:r>
          </a:p>
          <a:p>
            <a:pPr/>
            <a:r>
              <a:t>Work on the tasks that you find in loops_refs_auto.cpp</a:t>
            </a:r>
          </a:p>
        </p:txBody>
      </p:sp>
      <p:sp>
        <p:nvSpPr>
          <p:cNvPr id="250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1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22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523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524" name="Rectangle"/>
          <p:cNvSpPr/>
          <p:nvPr/>
        </p:nvSpPr>
        <p:spPr>
          <a:xfrm>
            <a:off x="12681549" y="7921174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25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3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53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535" name="Rectangle"/>
          <p:cNvSpPr/>
          <p:nvPr/>
        </p:nvSpPr>
        <p:spPr>
          <a:xfrm>
            <a:off x="12681549" y="912069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3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Inline functions originally"/>
          <p:cNvSpPr txBox="1"/>
          <p:nvPr>
            <p:ph type="title" idx="4294967295"/>
          </p:nvPr>
        </p:nvSpPr>
        <p:spPr>
          <a:xfrm>
            <a:off x="1206500" y="952500"/>
            <a:ext cx="12516407" cy="1435100"/>
          </a:xfrm>
          <a:prstGeom prst="rect">
            <a:avLst/>
          </a:prstGeom>
        </p:spPr>
        <p:txBody>
          <a:bodyPr/>
          <a:lstStyle/>
          <a:p>
            <a:pPr/>
            <a:r>
              <a:t>Inline functions originally</a:t>
            </a:r>
          </a:p>
        </p:txBody>
      </p:sp>
      <p:sp>
        <p:nvSpPr>
          <p:cNvPr id="253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40" name="Applies to a function to tell the compiler to inline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Applies to a function to tell the compiler to inline it</a:t>
            </a:r>
          </a:p>
          <a:p>
            <a:pPr lvl="2"/>
            <a:r>
              <a:t>That is, replace function calls by the function’s content (similar to how a macro works)</a:t>
            </a:r>
          </a:p>
          <a:p>
            <a:pPr/>
            <a:r>
              <a:t>Only a hint, compiler can still choose to not inline</a:t>
            </a:r>
          </a:p>
          <a:p>
            <a:pPr/>
            <a:r>
              <a:t>Avoids call overhead at the cost of increasing binary size</a:t>
            </a:r>
          </a:p>
        </p:txBody>
      </p:sp>
      <p:grpSp>
        <p:nvGrpSpPr>
          <p:cNvPr id="254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4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4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4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46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547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  <p:pic>
        <p:nvPicPr>
          <p:cNvPr id="25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92301" y="5232400"/>
            <a:ext cx="75946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Major side effect"/>
          <p:cNvSpPr txBox="1"/>
          <p:nvPr>
            <p:ph type="title" idx="4294967295"/>
          </p:nvPr>
        </p:nvSpPr>
        <p:spPr>
          <a:xfrm>
            <a:off x="1206500" y="952500"/>
            <a:ext cx="12516407" cy="1435100"/>
          </a:xfrm>
          <a:prstGeom prst="rect">
            <a:avLst/>
          </a:prstGeom>
        </p:spPr>
        <p:txBody>
          <a:bodyPr/>
          <a:lstStyle/>
          <a:p>
            <a:pPr/>
            <a:r>
              <a:t>Major side effect</a:t>
            </a:r>
          </a:p>
        </p:txBody>
      </p:sp>
      <p:sp>
        <p:nvSpPr>
          <p:cNvPr id="255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52" name="The linker reduces the duplicated functions into on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linker reduces the duplicated functions into one</a:t>
            </a:r>
          </a:p>
          <a:p>
            <a:pPr/>
            <a:r>
              <a:t>An inline function definition can thus live in header files</a:t>
            </a:r>
          </a:p>
        </p:txBody>
      </p:sp>
      <p:grpSp>
        <p:nvGrpSpPr>
          <p:cNvPr id="255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5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5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5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5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5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559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  <p:pic>
        <p:nvPicPr>
          <p:cNvPr id="256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92301" y="5232400"/>
            <a:ext cx="75946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Inline functions nowaday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1950671">
              <a:defRPr spc="-136" sz="6800"/>
            </a:lvl1pPr>
          </a:lstStyle>
          <a:p>
            <a:pPr/>
            <a:r>
              <a:t>Inline functions nowadays</a:t>
            </a:r>
          </a:p>
        </p:txBody>
      </p:sp>
      <p:sp>
        <p:nvSpPr>
          <p:cNvPr id="2563" name="Compilers can judge far better when to inline or no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Compilers can judge far better when to inline or not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thus primary purpose is gone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Putting functions into headers became main purpose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Many types of functions are marked inline by default:</a:t>
            </a:r>
          </a:p>
          <a:p>
            <a:pPr lvl="2" marL="1499616" indent="-499872" defTabSz="1999437">
              <a:spcBef>
                <a:spcPts val="3600"/>
              </a:spcBef>
              <a:defRPr sz="3936"/>
            </a:pPr>
            <a:r>
              <a:t>function templates</a:t>
            </a:r>
          </a:p>
          <a:p>
            <a:pPr lvl="2" marL="1499616" indent="-499872" defTabSz="1999437">
              <a:spcBef>
                <a:spcPts val="3600"/>
              </a:spcBef>
              <a:defRPr sz="3936"/>
            </a:pPr>
            <a:r>
              <a:t>constexpr functions</a:t>
            </a:r>
          </a:p>
          <a:p>
            <a:pPr lvl="2" marL="1499616" indent="-499872" defTabSz="1999437">
              <a:spcBef>
                <a:spcPts val="3600"/>
              </a:spcBef>
              <a:defRPr sz="3936"/>
            </a:pPr>
            <a:r>
              <a:t>class member functions</a:t>
            </a:r>
          </a:p>
        </p:txBody>
      </p:sp>
      <p:sp>
        <p:nvSpPr>
          <p:cNvPr id="256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6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6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6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6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6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70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571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57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92301" y="5232400"/>
            <a:ext cx="75946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Inline variabl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Inline variables</a:t>
            </a:r>
          </a:p>
        </p:txBody>
      </p:sp>
      <p:sp>
        <p:nvSpPr>
          <p:cNvPr id="2575" name="Global or static member variable specified as inlin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Global or </a:t>
            </a:r>
            <a:r>
              <a:rPr>
                <a:solidFill>
                  <a:srgbClr val="0080FF"/>
                </a:solidFill>
              </a:rPr>
              <a:t>static</a:t>
            </a:r>
            <a:r>
              <a:t> member variable specified as inline</a:t>
            </a:r>
          </a:p>
          <a:p>
            <a:pPr/>
            <a:r>
              <a:t>Same side effect, linker merges all occurrences into one</a:t>
            </a:r>
          </a:p>
          <a:p>
            <a:pPr/>
            <a:r>
              <a:t>Allows to define global variables/constants in headers</a:t>
            </a:r>
          </a:p>
          <a:p>
            <a:pPr/>
            <a:r>
              <a:rPr>
                <a:solidFill>
                  <a:schemeClr val="accent5"/>
                </a:solidFill>
              </a:rPr>
              <a:t>Avoid global variables and global constants!</a:t>
            </a:r>
            <a:r>
              <a:t> </a:t>
            </a:r>
            <a:r>
              <a:rPr>
                <a:solidFill>
                  <a:srgbClr val="0080FF"/>
                </a:solidFill>
              </a:rPr>
              <a:t>static</a:t>
            </a:r>
            <a:r>
              <a:t> member are fine.</a:t>
            </a:r>
          </a:p>
        </p:txBody>
      </p:sp>
      <p:sp>
        <p:nvSpPr>
          <p:cNvPr id="257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8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7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7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7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8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82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583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58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93748" y="4111073"/>
            <a:ext cx="10477501" cy="6088531"/>
          </a:xfrm>
          <a:prstGeom prst="rect">
            <a:avLst/>
          </a:prstGeom>
          <a:ln w="12700">
            <a:miter lim="400000"/>
          </a:ln>
        </p:spPr>
      </p:pic>
      <p:sp>
        <p:nvSpPr>
          <p:cNvPr id="2585" name="my_struct.hpp"/>
          <p:cNvSpPr txBox="1"/>
          <p:nvPr/>
        </p:nvSpPr>
        <p:spPr>
          <a:xfrm>
            <a:off x="13113036" y="2973959"/>
            <a:ext cx="4033420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my_struct.hpp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Inline variabl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Inline variables</a:t>
            </a:r>
          </a:p>
        </p:txBody>
      </p:sp>
      <p:sp>
        <p:nvSpPr>
          <p:cNvPr id="258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9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8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9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9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9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94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595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59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3754" y="4504370"/>
            <a:ext cx="10477501" cy="6088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97441" y="4504370"/>
            <a:ext cx="12399918" cy="64369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8" name="my_struct.hpp"/>
          <p:cNvSpPr txBox="1"/>
          <p:nvPr/>
        </p:nvSpPr>
        <p:spPr>
          <a:xfrm>
            <a:off x="649270" y="3436241"/>
            <a:ext cx="403342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my_struct.hpp</a:t>
            </a:r>
          </a:p>
        </p:txBody>
      </p:sp>
      <p:sp>
        <p:nvSpPr>
          <p:cNvPr id="2599" name="program.cpp"/>
          <p:cNvSpPr txBox="1"/>
          <p:nvPr/>
        </p:nvSpPr>
        <p:spPr>
          <a:xfrm>
            <a:off x="11515726" y="3436241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0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07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608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609" name="Rectangle"/>
          <p:cNvSpPr/>
          <p:nvPr/>
        </p:nvSpPr>
        <p:spPr>
          <a:xfrm>
            <a:off x="12681549" y="912069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10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4" name="Com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Comments</a:t>
            </a:r>
          </a:p>
        </p:txBody>
      </p:sp>
      <p:sp>
        <p:nvSpPr>
          <p:cNvPr id="375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38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7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7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7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8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8500" y="3179834"/>
            <a:ext cx="128270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1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1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1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1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1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1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61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620" name="Rectangle"/>
          <p:cNvSpPr/>
          <p:nvPr/>
        </p:nvSpPr>
        <p:spPr>
          <a:xfrm>
            <a:off x="12681549" y="10301472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2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Checking invariants in a program"/>
          <p:cNvSpPr txBox="1"/>
          <p:nvPr>
            <p:ph type="title" idx="4294967295"/>
          </p:nvPr>
        </p:nvSpPr>
        <p:spPr>
          <a:xfrm>
            <a:off x="1206500" y="952500"/>
            <a:ext cx="16594439" cy="1435100"/>
          </a:xfrm>
          <a:prstGeom prst="rect">
            <a:avLst/>
          </a:prstGeom>
        </p:spPr>
        <p:txBody>
          <a:bodyPr/>
          <a:lstStyle/>
          <a:p>
            <a:pPr/>
            <a:r>
              <a:t>Checking invariants in a program</a:t>
            </a:r>
          </a:p>
        </p:txBody>
      </p:sp>
      <p:sp>
        <p:nvSpPr>
          <p:cNvPr id="2624" name="An invariant is a property that is guaranteed to be true during certain phases of a program, and the program might crash or yield wrong results if it is violat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97408" indent="-597408" defTabSz="2389572">
              <a:spcBef>
                <a:spcPts val="4400"/>
              </a:spcBef>
              <a:defRPr sz="4704"/>
            </a:pPr>
            <a:r>
              <a:t>An invariant is a property that is guaranteed to be true during certain phases of a program, and the program might crash or yield wrong results if it is violated</a:t>
            </a:r>
          </a:p>
          <a:p>
            <a:pPr lvl="2" marL="1792223" indent="-597408" defTabSz="2389572">
              <a:spcBef>
                <a:spcPts val="4400"/>
              </a:spcBef>
              <a:defRPr sz="4704"/>
            </a:pPr>
            <a:r>
              <a:t>“Here, ‘a’ should always be positive”</a:t>
            </a:r>
          </a:p>
          <a:p>
            <a:pPr marL="597408" indent="-597408" defTabSz="2389572">
              <a:spcBef>
                <a:spcPts val="4400"/>
              </a:spcBef>
              <a:defRPr sz="4704"/>
            </a:pPr>
            <a:r>
              <a:t>This can be checked using </a:t>
            </a:r>
            <a:r>
              <a:rPr>
                <a:solidFill>
                  <a:srgbClr val="0080FF"/>
                </a:solidFill>
              </a:rPr>
              <a:t>assert</a:t>
            </a:r>
          </a:p>
          <a:p>
            <a:pPr marL="597408" indent="-597408" defTabSz="2389572">
              <a:spcBef>
                <a:spcPts val="4400"/>
              </a:spcBef>
              <a:defRPr sz="4704"/>
            </a:pPr>
            <a:r>
              <a:t>The program will be aborted if the assertion fails</a:t>
            </a:r>
          </a:p>
        </p:txBody>
      </p:sp>
      <p:sp>
        <p:nvSpPr>
          <p:cNvPr id="262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3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2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2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2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3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632" name="Language Basics | Assertions"/>
          <p:cNvSpPr txBox="1"/>
          <p:nvPr/>
        </p:nvSpPr>
        <p:spPr>
          <a:xfrm>
            <a:off x="20268729" y="3143"/>
            <a:ext cx="41221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Assertions</a:t>
            </a:r>
          </a:p>
        </p:txBody>
      </p:sp>
      <p:pic>
        <p:nvPicPr>
          <p:cNvPr id="263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77161" y="5379310"/>
            <a:ext cx="95250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4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3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3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3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4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64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643" name="Rectangle"/>
          <p:cNvSpPr/>
          <p:nvPr/>
        </p:nvSpPr>
        <p:spPr>
          <a:xfrm>
            <a:off x="12681549" y="10301472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4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5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4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4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4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5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52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653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65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265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58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659" name="Rectangle"/>
          <p:cNvSpPr/>
          <p:nvPr/>
        </p:nvSpPr>
        <p:spPr>
          <a:xfrm>
            <a:off x="1229879" y="5431616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6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6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End"/>
          <p:cNvSpPr txBox="1"/>
          <p:nvPr/>
        </p:nvSpPr>
        <p:spPr>
          <a:xfrm>
            <a:off x="11167618" y="6168806"/>
            <a:ext cx="2048765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End</a:t>
            </a:r>
          </a:p>
        </p:txBody>
      </p:sp>
      <p:sp>
        <p:nvSpPr>
          <p:cNvPr id="266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ho am I 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Who am I ?</a:t>
            </a:r>
          </a:p>
        </p:txBody>
      </p:sp>
      <p:sp>
        <p:nvSpPr>
          <p:cNvPr id="179" name="Gammasoft is the nickname of Yves Fiumefreddo.…"/>
          <p:cNvSpPr txBox="1"/>
          <p:nvPr>
            <p:ph type="body" sz="quarter" idx="4294967295"/>
          </p:nvPr>
        </p:nvSpPr>
        <p:spPr>
          <a:xfrm>
            <a:off x="1206500" y="6801877"/>
            <a:ext cx="10477500" cy="5702639"/>
          </a:xfrm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rPr u="sng">
                <a:hlinkClick r:id="rId2" invalidUrl="" action="" tgtFrame="" tooltip="" history="1" highlightClick="0" endSnd="0"/>
              </a:rPr>
              <a:t>Gammasoft</a:t>
            </a:r>
            <a:r>
              <a:t> is the nickname of </a:t>
            </a:r>
            <a:r>
              <a:rPr u="sng">
                <a:hlinkClick r:id="rId3" invalidUrl="" action="" tgtFrame="" tooltip="" history="1" highlightClick="0" endSnd="0"/>
              </a:rPr>
              <a:t>Yves Fiumefreddo</a:t>
            </a:r>
            <a:r>
              <a:t>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than thirty years of passion for high technology especially in development (c++, c#, objective-c, ...).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Object-oriented programming is more than a mindset.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info see my GitHub : </a:t>
            </a:r>
            <a:r>
              <a:rPr u="sng">
                <a:hlinkClick r:id="rId2" invalidUrl="" action="" tgtFrame="" tooltip="" history="1" highlightClick="0" endSnd="0"/>
              </a:rPr>
              <a:t>https://github.com/gammasoft71</a:t>
            </a:r>
          </a:p>
        </p:txBody>
      </p:sp>
      <p:sp>
        <p:nvSpPr>
          <p:cNvPr id="180" name="Gammasoft…"/>
          <p:cNvSpPr txBox="1"/>
          <p:nvPr/>
        </p:nvSpPr>
        <p:spPr>
          <a:xfrm>
            <a:off x="1206500" y="4127166"/>
            <a:ext cx="10477500" cy="266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rPr u="sng">
                <a:hlinkClick r:id="rId4" invalidUrl="" action="" tgtFrame="" tooltip="" history="1" highlightClick="0" endSnd="0"/>
              </a:rPr>
              <a:t>Gammasoft</a:t>
            </a:r>
          </a:p>
          <a:p>
            <a:pPr defTabSz="1292319">
              <a:spcBef>
                <a:spcPts val="2300"/>
              </a:spcBef>
              <a:defRPr sz="2543"/>
            </a:pPr>
            <a:r>
              <a:t>Gammasoft aims to make c++ fun again.</a:t>
            </a:r>
          </a:p>
          <a:p>
            <a:pPr defTabSz="1292319">
              <a:spcBef>
                <a:spcPts val="2300"/>
              </a:spcBef>
              <a:defRPr sz="2543"/>
            </a:pPr>
          </a:p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t>About</a:t>
            </a:r>
          </a:p>
        </p:txBody>
      </p:sp>
      <p:pic>
        <p:nvPicPr>
          <p:cNvPr id="18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05852" y="1555628"/>
            <a:ext cx="10012124" cy="1001212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3" name="pasted-movie.png" descr="pasted-movi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38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6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39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8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8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9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9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0800" y="3408434"/>
            <a:ext cx="14122400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39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7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0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5600" y="3865634"/>
            <a:ext cx="16052800" cy="73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40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1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1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81500" y="5237234"/>
            <a:ext cx="15621000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8" name="Fixed width integer types"/>
          <p:cNvSpPr txBox="1"/>
          <p:nvPr>
            <p:ph type="title" idx="4294967295"/>
          </p:nvPr>
        </p:nvSpPr>
        <p:spPr>
          <a:xfrm>
            <a:off x="1206500" y="952500"/>
            <a:ext cx="12563629" cy="1435100"/>
          </a:xfrm>
          <a:prstGeom prst="rect">
            <a:avLst/>
          </a:prstGeom>
        </p:spPr>
        <p:txBody>
          <a:bodyPr/>
          <a:lstStyle/>
          <a:p>
            <a:pPr/>
            <a:r>
              <a:t>Fixed width integer types</a:t>
            </a:r>
          </a:p>
        </p:txBody>
      </p:sp>
      <p:sp>
        <p:nvSpPr>
          <p:cNvPr id="419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25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pic>
        <p:nvPicPr>
          <p:cNvPr id="42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1700" y="3637034"/>
            <a:ext cx="12420600" cy="782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9" name="Fixed width floating-point types"/>
          <p:cNvSpPr txBox="1"/>
          <p:nvPr>
            <p:ph type="title" idx="4294967295"/>
          </p:nvPr>
        </p:nvSpPr>
        <p:spPr>
          <a:xfrm>
            <a:off x="1206500" y="952500"/>
            <a:ext cx="15775772" cy="1435100"/>
          </a:xfrm>
          <a:prstGeom prst="rect">
            <a:avLst/>
          </a:prstGeom>
        </p:spPr>
        <p:txBody>
          <a:bodyPr/>
          <a:lstStyle/>
          <a:p>
            <a:pPr/>
            <a:r>
              <a:t>Fixed width floating-point types</a:t>
            </a:r>
          </a:p>
        </p:txBody>
      </p:sp>
      <p:sp>
        <p:nvSpPr>
          <p:cNvPr id="430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36" name="C++23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C++23</a:t>
            </a:r>
          </a:p>
        </p:txBody>
      </p:sp>
      <p:pic>
        <p:nvPicPr>
          <p:cNvPr id="43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0" y="4279900"/>
            <a:ext cx="14986000" cy="690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Integer literal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Integer literals</a:t>
            </a:r>
          </a:p>
        </p:txBody>
      </p:sp>
      <p:sp>
        <p:nvSpPr>
          <p:cNvPr id="44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1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4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5600" y="3179834"/>
            <a:ext cx="160528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Floating-point literals"/>
          <p:cNvSpPr txBox="1"/>
          <p:nvPr>
            <p:ph type="title" idx="4294967295"/>
          </p:nvPr>
        </p:nvSpPr>
        <p:spPr>
          <a:xfrm>
            <a:off x="1206500" y="952500"/>
            <a:ext cx="10848763" cy="1435100"/>
          </a:xfrm>
          <a:prstGeom prst="rect">
            <a:avLst/>
          </a:prstGeom>
        </p:spPr>
        <p:txBody>
          <a:bodyPr/>
          <a:lstStyle/>
          <a:p>
            <a:pPr/>
            <a:r>
              <a:t>Floating-point literals</a:t>
            </a:r>
          </a:p>
        </p:txBody>
      </p:sp>
      <p:sp>
        <p:nvSpPr>
          <p:cNvPr id="4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2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5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5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5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5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5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0800" y="3179834"/>
            <a:ext cx="141224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izeof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Sizeof</a:t>
            </a:r>
          </a:p>
        </p:txBody>
      </p:sp>
      <p:sp>
        <p:nvSpPr>
          <p:cNvPr id="46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3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6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61200" y="5008634"/>
            <a:ext cx="10261600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ointer to intege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 to integer</a:t>
            </a:r>
          </a:p>
        </p:txBody>
      </p:sp>
      <p:sp>
        <p:nvSpPr>
          <p:cNvPr id="4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4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80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pic>
        <p:nvPicPr>
          <p:cNvPr id="48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0" y="4094234"/>
            <a:ext cx="149860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4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9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49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492" name="Rectangle"/>
          <p:cNvSpPr/>
          <p:nvPr/>
        </p:nvSpPr>
        <p:spPr>
          <a:xfrm>
            <a:off x="1229879" y="543581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0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1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49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9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0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50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503" name="Rectangle"/>
          <p:cNvSpPr/>
          <p:nvPr/>
        </p:nvSpPr>
        <p:spPr>
          <a:xfrm>
            <a:off x="1229879" y="6654077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6" name="Static array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Static arrays</a:t>
            </a:r>
          </a:p>
        </p:txBody>
      </p:sp>
      <p:sp>
        <p:nvSpPr>
          <p:cNvPr id="507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grpSp>
        <p:nvGrpSpPr>
          <p:cNvPr id="51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0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1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1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1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51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3100" y="4322834"/>
            <a:ext cx="15417800" cy="645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22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2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524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pic>
        <p:nvPicPr>
          <p:cNvPr id="52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3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2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3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3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34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3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3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3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38" name="Rectangle"/>
          <p:cNvSpPr/>
          <p:nvPr/>
        </p:nvSpPr>
        <p:spPr>
          <a:xfrm>
            <a:off x="2142434" y="42797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9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4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4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4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4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48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4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50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51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5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53" name="Rectangle"/>
          <p:cNvSpPr/>
          <p:nvPr/>
        </p:nvSpPr>
        <p:spPr>
          <a:xfrm>
            <a:off x="2142434" y="47496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4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5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6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6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64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6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6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6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71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69" name="Rectangle"/>
          <p:cNvSpPr/>
          <p:nvPr/>
        </p:nvSpPr>
        <p:spPr>
          <a:xfrm>
            <a:off x="2142434" y="51941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0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7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80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8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82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83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87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85" name="Rectangle"/>
          <p:cNvSpPr/>
          <p:nvPr/>
        </p:nvSpPr>
        <p:spPr>
          <a:xfrm>
            <a:off x="2142434" y="60958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6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9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96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9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98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99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04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0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02" name="Rectangle"/>
          <p:cNvSpPr/>
          <p:nvPr/>
        </p:nvSpPr>
        <p:spPr>
          <a:xfrm>
            <a:off x="2142434" y="65784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3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0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14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61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1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1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23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24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2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21" name="Rectangle"/>
          <p:cNvSpPr/>
          <p:nvPr/>
        </p:nvSpPr>
        <p:spPr>
          <a:xfrm>
            <a:off x="2142434" y="70356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2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3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2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3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3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34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63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3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3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43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44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4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41" name="Rectangle"/>
          <p:cNvSpPr/>
          <p:nvPr/>
        </p:nvSpPr>
        <p:spPr>
          <a:xfrm>
            <a:off x="2142434" y="74928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2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9" name="Rectangle"/>
          <p:cNvSpPr/>
          <p:nvPr/>
        </p:nvSpPr>
        <p:spPr>
          <a:xfrm>
            <a:off x="1229879" y="419880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2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4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54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655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5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57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58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65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6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7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8" name="Connection Line"/>
          <p:cNvSpPr/>
          <p:nvPr/>
        </p:nvSpPr>
        <p:spPr>
          <a:xfrm>
            <a:off x="11745268" y="4945188"/>
            <a:ext cx="849603" cy="216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3" name="??"/>
          <p:cNvSpPr txBox="1"/>
          <p:nvPr/>
        </p:nvSpPr>
        <p:spPr>
          <a:xfrm>
            <a:off x="11179051" y="4872988"/>
            <a:ext cx="56621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??</a:t>
            </a:r>
          </a:p>
        </p:txBody>
      </p:sp>
      <p:sp>
        <p:nvSpPr>
          <p:cNvPr id="664" name="Rectangle"/>
          <p:cNvSpPr/>
          <p:nvPr/>
        </p:nvSpPr>
        <p:spPr>
          <a:xfrm>
            <a:off x="2142434" y="88517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1" name="nullpt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nullptr</a:t>
            </a:r>
          </a:p>
        </p:txBody>
      </p:sp>
      <p:grpSp>
        <p:nvGrpSpPr>
          <p:cNvPr id="67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7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7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7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77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678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79" name="if a pointer doesn’t point to anything, set it to nullptr…"/>
          <p:cNvSpPr txBox="1"/>
          <p:nvPr>
            <p:ph type="body" sz="half" idx="4294967295"/>
          </p:nvPr>
        </p:nvSpPr>
        <p:spPr>
          <a:xfrm>
            <a:off x="1206500" y="4248504"/>
            <a:ext cx="11178622" cy="8256012"/>
          </a:xfrm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if a pointer doesn’t point to anything, set it to </a:t>
            </a:r>
            <a:r>
              <a:rPr>
                <a:solidFill>
                  <a:srgbClr val="0080FF"/>
                </a:solidFill>
              </a:rPr>
              <a:t>nullptr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useful to e.g. mark the end of a linked data structure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or absence of an optional function argument (pointer)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same as setting it to 0 or </a:t>
            </a:r>
            <a:r>
              <a:rPr>
                <a:solidFill>
                  <a:srgbClr val="0080FF"/>
                </a:solidFill>
              </a:rPr>
              <a:t>NULL</a:t>
            </a:r>
            <a:r>
              <a:t> (before C++ 11)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triggers compilation error when assigned to integer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2" name="nullpt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nullptr</a:t>
            </a:r>
          </a:p>
        </p:txBody>
      </p:sp>
      <p:grpSp>
        <p:nvGrpSpPr>
          <p:cNvPr id="6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8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8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689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90" name="if a pointer doesn’t point to anything, set it to nullptr…"/>
          <p:cNvSpPr txBox="1"/>
          <p:nvPr>
            <p:ph type="body" sz="half" idx="4294967295"/>
          </p:nvPr>
        </p:nvSpPr>
        <p:spPr>
          <a:xfrm>
            <a:off x="1206500" y="4248504"/>
            <a:ext cx="11176367" cy="8256012"/>
          </a:xfrm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if a pointer doesn’t point to anything, set it to </a:t>
            </a:r>
            <a:r>
              <a:rPr>
                <a:solidFill>
                  <a:srgbClr val="0080FF"/>
                </a:solidFill>
              </a:rPr>
              <a:t>nullptr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useful to e.g. mark the end of a linked data structure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or absence of an optional function argument (pointer)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same as setting it to 0 or </a:t>
            </a:r>
            <a:r>
              <a:rPr>
                <a:solidFill>
                  <a:srgbClr val="0080FF"/>
                </a:solidFill>
              </a:rPr>
              <a:t>NULL</a:t>
            </a:r>
            <a:r>
              <a:t> (before C++ 11)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triggers compilation error when assigned to integer</a:t>
            </a:r>
          </a:p>
        </p:txBody>
      </p:sp>
      <p:pic>
        <p:nvPicPr>
          <p:cNvPr id="69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19954" y="5232400"/>
            <a:ext cx="96266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Dynamic arrays using C"/>
          <p:cNvSpPr txBox="1"/>
          <p:nvPr>
            <p:ph type="title" idx="4294967295"/>
          </p:nvPr>
        </p:nvSpPr>
        <p:spPr>
          <a:xfrm>
            <a:off x="1206500" y="952500"/>
            <a:ext cx="11983124" cy="1435100"/>
          </a:xfrm>
          <a:prstGeom prst="rect">
            <a:avLst/>
          </a:prstGeom>
        </p:spPr>
        <p:txBody>
          <a:bodyPr/>
          <a:lstStyle/>
          <a:p>
            <a:pPr/>
            <a:r>
              <a:t>Dynamic arrays using C</a:t>
            </a:r>
          </a:p>
        </p:txBody>
      </p:sp>
      <p:sp>
        <p:nvSpPr>
          <p:cNvPr id="69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9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9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9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9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0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01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pic>
        <p:nvPicPr>
          <p:cNvPr id="70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9200" y="2946400"/>
            <a:ext cx="14325600" cy="782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Dynamic arrays using C++"/>
          <p:cNvSpPr txBox="1"/>
          <p:nvPr>
            <p:ph type="title" idx="4294967295"/>
          </p:nvPr>
        </p:nvSpPr>
        <p:spPr>
          <a:xfrm>
            <a:off x="1206500" y="952500"/>
            <a:ext cx="13215884" cy="1435100"/>
          </a:xfrm>
          <a:prstGeom prst="rect">
            <a:avLst/>
          </a:prstGeom>
        </p:spPr>
        <p:txBody>
          <a:bodyPr/>
          <a:lstStyle/>
          <a:p>
            <a:pPr/>
            <a:r>
              <a:t>Dynamic arrays using C++</a:t>
            </a:r>
          </a:p>
        </p:txBody>
      </p:sp>
      <p:sp>
        <p:nvSpPr>
          <p:cNvPr id="70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1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0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0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0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1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12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pic>
        <p:nvPicPr>
          <p:cNvPr id="71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0973" y="2775065"/>
            <a:ext cx="13851175" cy="9547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71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22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723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724" name="Rectangle"/>
          <p:cNvSpPr/>
          <p:nvPr/>
        </p:nvSpPr>
        <p:spPr>
          <a:xfrm>
            <a:off x="1229879" y="6654077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72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3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73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735" name="Rectangle"/>
          <p:cNvSpPr/>
          <p:nvPr/>
        </p:nvSpPr>
        <p:spPr>
          <a:xfrm>
            <a:off x="1229879" y="792117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cop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</a:t>
            </a:r>
          </a:p>
        </p:txBody>
      </p:sp>
      <p:sp>
        <p:nvSpPr>
          <p:cNvPr id="7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4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45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746" name="Portion of the source code where a given name is vali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Portion of the source code where a given name is valid</a:t>
            </a:r>
          </a:p>
          <a:p>
            <a:pPr marL="0" indent="0">
              <a:buSzTx/>
              <a:buNone/>
            </a:pPr>
            <a:r>
              <a:t>Typically :</a:t>
            </a:r>
          </a:p>
          <a:p>
            <a:pPr/>
            <a:r>
              <a:t>simple block of code, within {}</a:t>
            </a:r>
          </a:p>
          <a:p>
            <a:pPr/>
            <a:r>
              <a:t>function, class, namespace</a:t>
            </a:r>
          </a:p>
          <a:p>
            <a:pPr/>
            <a:r>
              <a:t>the global scope, i.e. translation unit (.cpp file + all includes)</a:t>
            </a:r>
          </a:p>
        </p:txBody>
      </p:sp>
      <p:pic>
        <p:nvPicPr>
          <p:cNvPr id="74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84394" y="4317999"/>
            <a:ext cx="6197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69734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750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7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5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5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58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81741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761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76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6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6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6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20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11" name="Rectangle"/>
          <p:cNvSpPr/>
          <p:nvPr/>
        </p:nvSpPr>
        <p:spPr>
          <a:xfrm>
            <a:off x="1229879" y="5431616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1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78299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773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77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8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83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84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785" name="Rectangle"/>
          <p:cNvSpPr/>
          <p:nvPr/>
        </p:nvSpPr>
        <p:spPr>
          <a:xfrm>
            <a:off x="12687041" y="56676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80423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788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78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9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9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9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9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9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96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9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98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b[3]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b[2]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b[1]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b[0]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99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00" name="Rectangle"/>
          <p:cNvSpPr/>
          <p:nvPr/>
        </p:nvSpPr>
        <p:spPr>
          <a:xfrm>
            <a:off x="12687041" y="65693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78739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803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8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1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1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1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13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b[3]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b[2]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b[1]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14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15" name="Rectangle"/>
          <p:cNvSpPr/>
          <p:nvPr/>
        </p:nvSpPr>
        <p:spPr>
          <a:xfrm>
            <a:off x="12687041" y="70138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96090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818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81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2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26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2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28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29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30" name="Rectangle"/>
          <p:cNvSpPr/>
          <p:nvPr/>
        </p:nvSpPr>
        <p:spPr>
          <a:xfrm>
            <a:off x="12687041" y="83981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Namepa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Namepaces</a:t>
            </a:r>
          </a:p>
        </p:txBody>
      </p:sp>
      <p:sp>
        <p:nvSpPr>
          <p:cNvPr id="833" name="Namespaces allow to segment your code to avoid name clash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Namespaces allow to segment your code to avoid name clashes</a:t>
            </a:r>
          </a:p>
          <a:p>
            <a:pPr/>
            <a:r>
              <a:t>They can be embedded to create hierarchies (separator is </a:t>
            </a:r>
            <a:r>
              <a:rPr>
                <a:solidFill>
                  <a:srgbClr val="0080FF"/>
                </a:solidFill>
              </a:rPr>
              <a:t>::</a:t>
            </a:r>
            <a:r>
              <a:t>)</a:t>
            </a:r>
          </a:p>
        </p:txBody>
      </p:sp>
      <p:sp>
        <p:nvSpPr>
          <p:cNvPr id="83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3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3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3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3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4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4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4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05377" y="2260599"/>
            <a:ext cx="7493001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Nested namespa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Nested namespaces</a:t>
            </a:r>
          </a:p>
        </p:txBody>
      </p:sp>
      <p:sp>
        <p:nvSpPr>
          <p:cNvPr id="84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5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4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4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4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51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852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53" name="Easier way to declare nested namespaces"/>
          <p:cNvSpPr txBox="1"/>
          <p:nvPr>
            <p:ph type="body" sz="quarter" idx="4294967295"/>
          </p:nvPr>
        </p:nvSpPr>
        <p:spPr>
          <a:xfrm>
            <a:off x="1262727" y="3083607"/>
            <a:ext cx="13815717" cy="1000421"/>
          </a:xfrm>
          <a:prstGeom prst="rect">
            <a:avLst/>
          </a:prstGeom>
        </p:spPr>
        <p:txBody>
          <a:bodyPr/>
          <a:lstStyle/>
          <a:p>
            <a:pPr/>
            <a:r>
              <a:t>Easier way to declare nested namespaces</a:t>
            </a:r>
          </a:p>
        </p:txBody>
      </p:sp>
      <p:sp>
        <p:nvSpPr>
          <p:cNvPr id="854" name="C++98"/>
          <p:cNvSpPr txBox="1"/>
          <p:nvPr/>
        </p:nvSpPr>
        <p:spPr>
          <a:xfrm>
            <a:off x="4172861" y="5198036"/>
            <a:ext cx="196382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C++98</a:t>
            </a:r>
          </a:p>
        </p:txBody>
      </p:sp>
      <p:sp>
        <p:nvSpPr>
          <p:cNvPr id="855" name="C++17"/>
          <p:cNvSpPr txBox="1"/>
          <p:nvPr/>
        </p:nvSpPr>
        <p:spPr>
          <a:xfrm>
            <a:off x="14833150" y="5198036"/>
            <a:ext cx="19638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C++17</a:t>
            </a:r>
          </a:p>
        </p:txBody>
      </p:sp>
      <p:pic>
        <p:nvPicPr>
          <p:cNvPr id="85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5250" y="6508638"/>
            <a:ext cx="5334000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42318" y="7423038"/>
            <a:ext cx="5765801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6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6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67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68" name="The namespace keyword can be use to create an alias on an other namespac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</p:txBody>
      </p:sp>
      <p:pic>
        <p:nvPicPr>
          <p:cNvPr id="8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14515" y="5836510"/>
            <a:ext cx="899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7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7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7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7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7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7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7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80" name="The namespace keyword can be use to create an alias on an other namespac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</p:txBody>
      </p:sp>
      <p:pic>
        <p:nvPicPr>
          <p:cNvPr id="88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14277" y="5607910"/>
            <a:ext cx="98298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9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9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92" name="The namespace keyword can be use to create an alias on an other namespac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  <a:p>
            <a:pPr/>
            <a:r>
              <a:t>Or on nested namespaces.</a:t>
            </a:r>
          </a:p>
        </p:txBody>
      </p:sp>
      <p:pic>
        <p:nvPicPr>
          <p:cNvPr id="8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67259" y="5836510"/>
            <a:ext cx="70612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9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9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0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03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04" name="The namespace keyword can be use to create an alias on an other namespac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  <a:p>
            <a:pPr/>
            <a:r>
              <a:t>Or on nested namespaces.</a:t>
            </a:r>
          </a:p>
        </p:txBody>
      </p:sp>
      <p:pic>
        <p:nvPicPr>
          <p:cNvPr id="90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38783" y="5607910"/>
            <a:ext cx="7493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21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1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15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16" name="The using namespace directive make all members of the specified namespace visible in current scop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</p:txBody>
      </p:sp>
      <p:pic>
        <p:nvPicPr>
          <p:cNvPr id="9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19765" y="5963510"/>
            <a:ext cx="51308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2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27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28" name="The using namespace directive make all members of the specified namespace visible in current scop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</p:txBody>
      </p:sp>
      <p:pic>
        <p:nvPicPr>
          <p:cNvPr id="9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6766" y="5734910"/>
            <a:ext cx="59944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3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3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3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40" name="The using namespace directive make all members of the specified namespace visible in current scop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  <a:p>
            <a:pPr/>
            <a:r>
              <a:t>The same for nested namespaces.</a:t>
            </a:r>
          </a:p>
        </p:txBody>
      </p:sp>
      <p:pic>
        <p:nvPicPr>
          <p:cNvPr id="94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27934" y="5734910"/>
            <a:ext cx="72644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4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4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4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4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4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5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5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52" name="The using namespace directive make all members of the specified namespace visible in current scop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  <a:p>
            <a:pPr/>
            <a:r>
              <a:t>The same for nested namespaces.</a:t>
            </a:r>
          </a:p>
          <a:p>
            <a:pPr/>
            <a:r>
              <a:t>As well as for any part of the nested namespaces. </a:t>
            </a:r>
          </a:p>
        </p:txBody>
      </p:sp>
      <p:pic>
        <p:nvPicPr>
          <p:cNvPr id="95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97463" y="5740337"/>
            <a:ext cx="66294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Anonymous namespace"/>
          <p:cNvSpPr txBox="1"/>
          <p:nvPr>
            <p:ph type="title" idx="4294967295"/>
          </p:nvPr>
        </p:nvSpPr>
        <p:spPr>
          <a:xfrm>
            <a:off x="1206500" y="952500"/>
            <a:ext cx="12318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Anonymous namespace</a:t>
            </a:r>
          </a:p>
        </p:txBody>
      </p:sp>
      <p:sp>
        <p:nvSpPr>
          <p:cNvPr id="956" name="groups a number of declarations…"/>
          <p:cNvSpPr txBox="1"/>
          <p:nvPr>
            <p:ph type="body" sz="half" idx="4294967295"/>
          </p:nvPr>
        </p:nvSpPr>
        <p:spPr>
          <a:xfrm>
            <a:off x="1206500" y="4248504"/>
            <a:ext cx="11844385" cy="8256012"/>
          </a:xfrm>
          <a:prstGeom prst="rect">
            <a:avLst/>
          </a:prstGeom>
        </p:spPr>
        <p:txBody>
          <a:bodyPr/>
          <a:lstStyle/>
          <a:p>
            <a:pPr/>
            <a:r>
              <a:t>groups a number of declarations</a:t>
            </a:r>
          </a:p>
          <a:p>
            <a:pPr/>
            <a:r>
              <a:t>visible only in the current translation unit</a:t>
            </a:r>
          </a:p>
          <a:p>
            <a:pPr/>
            <a:r>
              <a:t>but not reusable outside</a:t>
            </a:r>
          </a:p>
          <a:p>
            <a:pPr/>
            <a:r>
              <a:t>allows much better compiler optimizations and checking</a:t>
            </a:r>
          </a:p>
          <a:p>
            <a:pPr lvl="2"/>
            <a:r>
              <a:t>e.g. unused function warning</a:t>
            </a:r>
          </a:p>
          <a:p>
            <a:pPr lvl="2"/>
            <a:r>
              <a:t>context dependent optimizations</a:t>
            </a:r>
          </a:p>
        </p:txBody>
      </p:sp>
      <p:sp>
        <p:nvSpPr>
          <p:cNvPr id="95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6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5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6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6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6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64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65" name="equivalent"/>
          <p:cNvSpPr txBox="1"/>
          <p:nvPr/>
        </p:nvSpPr>
        <p:spPr>
          <a:xfrm>
            <a:off x="17642797" y="7709899"/>
            <a:ext cx="307269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equivalent </a:t>
            </a:r>
          </a:p>
        </p:txBody>
      </p:sp>
      <p:pic>
        <p:nvPicPr>
          <p:cNvPr id="96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98097" y="4022036"/>
            <a:ext cx="706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64697" y="9208993"/>
            <a:ext cx="8128001" cy="233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9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76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977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978" name="Rectangle"/>
          <p:cNvSpPr/>
          <p:nvPr/>
        </p:nvSpPr>
        <p:spPr>
          <a:xfrm>
            <a:off x="1229879" y="792117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9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8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8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8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8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8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87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988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989" name="Rectangle"/>
          <p:cNvSpPr/>
          <p:nvPr/>
        </p:nvSpPr>
        <p:spPr>
          <a:xfrm>
            <a:off x="1229879" y="90832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600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3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99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94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9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9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9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00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01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5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1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0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0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0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1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12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13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14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15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16" name="Rectangle"/>
          <p:cNvSpPr/>
          <p:nvPr/>
        </p:nvSpPr>
        <p:spPr>
          <a:xfrm>
            <a:off x="2241974" y="70227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0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2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27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28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29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30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31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32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33" name="Rectangle"/>
          <p:cNvSpPr/>
          <p:nvPr/>
        </p:nvSpPr>
        <p:spPr>
          <a:xfrm>
            <a:off x="2241974" y="74799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22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3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37" name="Rectangle"/>
          <p:cNvSpPr/>
          <p:nvPr/>
        </p:nvSpPr>
        <p:spPr>
          <a:xfrm>
            <a:off x="1229879" y="41988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7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3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44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45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46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47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48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49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50" name="Rectangle"/>
          <p:cNvSpPr/>
          <p:nvPr/>
        </p:nvSpPr>
        <p:spPr>
          <a:xfrm>
            <a:off x="2241974" y="78990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4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5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6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61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62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63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64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65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66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67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068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9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70" name="Rectangle"/>
          <p:cNvSpPr/>
          <p:nvPr/>
        </p:nvSpPr>
        <p:spPr>
          <a:xfrm>
            <a:off x="2241974" y="83308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4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7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81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82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83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84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085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86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87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88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89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090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91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92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093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94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95" name="Rectangle"/>
          <p:cNvSpPr/>
          <p:nvPr/>
        </p:nvSpPr>
        <p:spPr>
          <a:xfrm>
            <a:off x="2241974" y="92071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9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10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0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0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0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0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0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06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107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108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09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110" name="80.8"/>
          <p:cNvSpPr txBox="1"/>
          <p:nvPr/>
        </p:nvSpPr>
        <p:spPr>
          <a:xfrm>
            <a:off x="17354886" y="7430034"/>
            <a:ext cx="905155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80.8</a:t>
            </a:r>
          </a:p>
        </p:txBody>
      </p:sp>
      <p:sp>
        <p:nvSpPr>
          <p:cNvPr id="1111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2" name="Line"/>
          <p:cNvSpPr/>
          <p:nvPr/>
        </p:nvSpPr>
        <p:spPr>
          <a:xfrm flipH="1">
            <a:off x="1603801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3" name="Line"/>
          <p:cNvSpPr/>
          <p:nvPr/>
        </p:nvSpPr>
        <p:spPr>
          <a:xfrm flipH="1">
            <a:off x="1853785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4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5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16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17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118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119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20" name="{"/>
          <p:cNvSpPr txBox="1"/>
          <p:nvPr/>
        </p:nvSpPr>
        <p:spPr>
          <a:xfrm>
            <a:off x="15314806" y="7010890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21" name="director"/>
          <p:cNvSpPr txBox="1"/>
          <p:nvPr/>
        </p:nvSpPr>
        <p:spPr>
          <a:xfrm rot="16200000">
            <a:off x="14518707" y="7702763"/>
            <a:ext cx="9845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director</a:t>
            </a:r>
          </a:p>
        </p:txBody>
      </p:sp>
      <p:sp>
        <p:nvSpPr>
          <p:cNvPr id="1122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123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24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25" name="Rectangle"/>
          <p:cNvSpPr/>
          <p:nvPr/>
        </p:nvSpPr>
        <p:spPr>
          <a:xfrm>
            <a:off x="2241974" y="100961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9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13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3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3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3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3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36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137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138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39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140" name="80.8"/>
          <p:cNvSpPr txBox="1"/>
          <p:nvPr/>
        </p:nvSpPr>
        <p:spPr>
          <a:xfrm>
            <a:off x="17354886" y="7430034"/>
            <a:ext cx="905155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80.8</a:t>
            </a:r>
          </a:p>
        </p:txBody>
      </p:sp>
      <p:sp>
        <p:nvSpPr>
          <p:cNvPr id="1141" name="0x3000"/>
          <p:cNvSpPr txBox="1"/>
          <p:nvPr/>
        </p:nvSpPr>
        <p:spPr>
          <a:xfrm>
            <a:off x="17042058" y="6807334"/>
            <a:ext cx="1454609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0x3000</a:t>
            </a:r>
          </a:p>
        </p:txBody>
      </p:sp>
      <p:sp>
        <p:nvSpPr>
          <p:cNvPr id="1142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3" name="Line"/>
          <p:cNvSpPr/>
          <p:nvPr/>
        </p:nvSpPr>
        <p:spPr>
          <a:xfrm flipH="1">
            <a:off x="1603801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4" name="Line"/>
          <p:cNvSpPr/>
          <p:nvPr/>
        </p:nvSpPr>
        <p:spPr>
          <a:xfrm flipH="1">
            <a:off x="1853785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5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6" name="Line"/>
          <p:cNvSpPr/>
          <p:nvPr/>
        </p:nvSpPr>
        <p:spPr>
          <a:xfrm flipH="1">
            <a:off x="18633661" y="7093744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7" name="Line"/>
          <p:cNvSpPr/>
          <p:nvPr/>
        </p:nvSpPr>
        <p:spPr>
          <a:xfrm flipH="1">
            <a:off x="16066865" y="7093744"/>
            <a:ext cx="90515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8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49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50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151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152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60" name="Connection Line"/>
          <p:cNvSpPr/>
          <p:nvPr/>
        </p:nvSpPr>
        <p:spPr>
          <a:xfrm>
            <a:off x="14406436" y="7223626"/>
            <a:ext cx="870033" cy="3463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7" h="21600" fill="norm" stroke="1" extrusionOk="0">
                <a:moveTo>
                  <a:pt x="16217" y="21600"/>
                </a:moveTo>
                <a:cubicBezTo>
                  <a:pt x="-4699" y="13559"/>
                  <a:pt x="-5383" y="6359"/>
                  <a:pt x="14165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154" name="{"/>
          <p:cNvSpPr txBox="1"/>
          <p:nvPr/>
        </p:nvSpPr>
        <p:spPr>
          <a:xfrm>
            <a:off x="15314806" y="7010890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55" name="director"/>
          <p:cNvSpPr txBox="1"/>
          <p:nvPr/>
        </p:nvSpPr>
        <p:spPr>
          <a:xfrm rot="16200000">
            <a:off x="14518707" y="7702763"/>
            <a:ext cx="9845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director</a:t>
            </a:r>
          </a:p>
        </p:txBody>
      </p:sp>
      <p:sp>
        <p:nvSpPr>
          <p:cNvPr id="1156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157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58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59" name="Rectangle"/>
          <p:cNvSpPr/>
          <p:nvPr/>
        </p:nvSpPr>
        <p:spPr>
          <a:xfrm>
            <a:off x="2241974" y="109724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4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16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6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6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6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6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7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71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172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173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74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175" name="80.8"/>
          <p:cNvSpPr txBox="1"/>
          <p:nvPr/>
        </p:nvSpPr>
        <p:spPr>
          <a:xfrm>
            <a:off x="17354886" y="7430034"/>
            <a:ext cx="905155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80.8</a:t>
            </a:r>
          </a:p>
        </p:txBody>
      </p:sp>
      <p:sp>
        <p:nvSpPr>
          <p:cNvPr id="1176" name="0x3000"/>
          <p:cNvSpPr txBox="1"/>
          <p:nvPr/>
        </p:nvSpPr>
        <p:spPr>
          <a:xfrm>
            <a:off x="17042058" y="6807334"/>
            <a:ext cx="1454609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0x3000</a:t>
            </a:r>
          </a:p>
        </p:txBody>
      </p:sp>
      <p:sp>
        <p:nvSpPr>
          <p:cNvPr id="1177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8" name="Line"/>
          <p:cNvSpPr/>
          <p:nvPr/>
        </p:nvSpPr>
        <p:spPr>
          <a:xfrm flipH="1">
            <a:off x="1603801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9" name="Line"/>
          <p:cNvSpPr/>
          <p:nvPr/>
        </p:nvSpPr>
        <p:spPr>
          <a:xfrm flipH="1">
            <a:off x="1853785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0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1" name="Line"/>
          <p:cNvSpPr/>
          <p:nvPr/>
        </p:nvSpPr>
        <p:spPr>
          <a:xfrm flipH="1">
            <a:off x="18633661" y="7093744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2" name="Line"/>
          <p:cNvSpPr/>
          <p:nvPr/>
        </p:nvSpPr>
        <p:spPr>
          <a:xfrm flipH="1">
            <a:off x="16066865" y="7093744"/>
            <a:ext cx="90515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3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84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85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186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187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95" name="Connection Line"/>
          <p:cNvSpPr/>
          <p:nvPr/>
        </p:nvSpPr>
        <p:spPr>
          <a:xfrm>
            <a:off x="14406436" y="7223626"/>
            <a:ext cx="870033" cy="3463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7" h="21600" fill="norm" stroke="1" extrusionOk="0">
                <a:moveTo>
                  <a:pt x="16217" y="21600"/>
                </a:moveTo>
                <a:cubicBezTo>
                  <a:pt x="-4699" y="13559"/>
                  <a:pt x="-5383" y="6359"/>
                  <a:pt x="14165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189" name="{"/>
          <p:cNvSpPr txBox="1"/>
          <p:nvPr/>
        </p:nvSpPr>
        <p:spPr>
          <a:xfrm>
            <a:off x="15314806" y="7010890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90" name="director"/>
          <p:cNvSpPr txBox="1"/>
          <p:nvPr/>
        </p:nvSpPr>
        <p:spPr>
          <a:xfrm rot="16200000">
            <a:off x="14518707" y="7702763"/>
            <a:ext cx="9845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director</a:t>
            </a:r>
          </a:p>
        </p:txBody>
      </p:sp>
      <p:sp>
        <p:nvSpPr>
          <p:cNvPr id="1191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192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93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94" name="Rectangle"/>
          <p:cNvSpPr/>
          <p:nvPr/>
        </p:nvSpPr>
        <p:spPr>
          <a:xfrm>
            <a:off x="2241974" y="114042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98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0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05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06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20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1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1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1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1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1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1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18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19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20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21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22" name="Rectangle"/>
          <p:cNvSpPr/>
          <p:nvPr/>
        </p:nvSpPr>
        <p:spPr>
          <a:xfrm>
            <a:off x="2598082" y="78537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2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6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3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2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2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3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3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33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34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35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36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37" name="Rectangle"/>
          <p:cNvSpPr/>
          <p:nvPr/>
        </p:nvSpPr>
        <p:spPr>
          <a:xfrm>
            <a:off x="2598082" y="82982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1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4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48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49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50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51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52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53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4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5" name="Rectangle"/>
          <p:cNvSpPr/>
          <p:nvPr/>
        </p:nvSpPr>
        <p:spPr>
          <a:xfrm>
            <a:off x="2598082" y="87554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5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46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59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6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6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66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67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68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6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70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271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2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3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74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5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6" name="Rectangle"/>
          <p:cNvSpPr/>
          <p:nvPr/>
        </p:nvSpPr>
        <p:spPr>
          <a:xfrm>
            <a:off x="2598082" y="92126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0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8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8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8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8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8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87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88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89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90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91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292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3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4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95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6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7" name="Rectangle"/>
          <p:cNvSpPr/>
          <p:nvPr/>
        </p:nvSpPr>
        <p:spPr>
          <a:xfrm>
            <a:off x="2598082" y="96698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01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3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0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0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08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309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310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11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312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313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4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5" name="Rectangle"/>
          <p:cNvSpPr/>
          <p:nvPr/>
        </p:nvSpPr>
        <p:spPr>
          <a:xfrm>
            <a:off x="2598082" y="101016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19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3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2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2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26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327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328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2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330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331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32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33" name="Rectangle"/>
          <p:cNvSpPr/>
          <p:nvPr/>
        </p:nvSpPr>
        <p:spPr>
          <a:xfrm>
            <a:off x="2598082" y="105715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Enum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Enum</a:t>
            </a:r>
          </a:p>
        </p:txBody>
      </p:sp>
      <p:sp>
        <p:nvSpPr>
          <p:cNvPr id="133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4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3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3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4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4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43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344" name="use to declare a list of related constants (enumerators)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use to declare a list of related constants (enumerators)</a:t>
            </a:r>
          </a:p>
          <a:p>
            <a:pPr/>
            <a:r>
              <a:t>has an underlying integral type</a:t>
            </a:r>
          </a:p>
          <a:p>
            <a:pPr/>
            <a:r>
              <a:t>enumerator names leak into enclosing scope</a:t>
            </a:r>
          </a:p>
        </p:txBody>
      </p:sp>
      <p:pic>
        <p:nvPicPr>
          <p:cNvPr id="13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55500" y="1259498"/>
            <a:ext cx="6197600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60761" y="6834064"/>
            <a:ext cx="1026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Enum clas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Enum class</a:t>
            </a:r>
          </a:p>
        </p:txBody>
      </p:sp>
      <p:sp>
        <p:nvSpPr>
          <p:cNvPr id="134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55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1356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357" name="scopes enumerator names, avoids name clash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scopes enumerator names, avoids name clashes</a:t>
            </a:r>
          </a:p>
          <a:p>
            <a:pPr/>
            <a:r>
              <a:t>strong typing, no automatic conversion to int</a:t>
            </a:r>
          </a:p>
        </p:txBody>
      </p:sp>
      <p:pic>
        <p:nvPicPr>
          <p:cNvPr id="135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68891" y="1540526"/>
            <a:ext cx="91948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68891" y="7125097"/>
            <a:ext cx="91948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2" name="More concrete example"/>
          <p:cNvSpPr txBox="1"/>
          <p:nvPr>
            <p:ph type="title" idx="4294967295"/>
          </p:nvPr>
        </p:nvSpPr>
        <p:spPr>
          <a:xfrm>
            <a:off x="1206500" y="952500"/>
            <a:ext cx="11596560" cy="1435100"/>
          </a:xfrm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More concrete example</a:t>
            </a:r>
          </a:p>
        </p:txBody>
      </p:sp>
      <p:grpSp>
        <p:nvGrpSpPr>
          <p:cNvPr id="13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6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6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1369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pic>
        <p:nvPicPr>
          <p:cNvPr id="13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3100" y="2951234"/>
            <a:ext cx="15417801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typedef and using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typedef and using</a:t>
            </a:r>
          </a:p>
        </p:txBody>
      </p:sp>
      <p:sp>
        <p:nvSpPr>
          <p:cNvPr id="13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7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7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7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7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79" name="C++98 / C++11"/>
          <p:cNvSpPr txBox="1"/>
          <p:nvPr/>
        </p:nvSpPr>
        <p:spPr>
          <a:xfrm>
            <a:off x="2647" y="2528"/>
            <a:ext cx="22347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 / C++11</a:t>
            </a:r>
          </a:p>
        </p:txBody>
      </p:sp>
      <p:sp>
        <p:nvSpPr>
          <p:cNvPr id="1380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381" name="C++98"/>
          <p:cNvSpPr txBox="1"/>
          <p:nvPr/>
        </p:nvSpPr>
        <p:spPr>
          <a:xfrm>
            <a:off x="2242383" y="4223426"/>
            <a:ext cx="196382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C++98</a:t>
            </a:r>
          </a:p>
        </p:txBody>
      </p:sp>
      <p:sp>
        <p:nvSpPr>
          <p:cNvPr id="1382" name="C++11"/>
          <p:cNvSpPr txBox="1"/>
          <p:nvPr/>
        </p:nvSpPr>
        <p:spPr>
          <a:xfrm>
            <a:off x="13332519" y="4223426"/>
            <a:ext cx="19638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C++11</a:t>
            </a:r>
          </a:p>
        </p:txBody>
      </p:sp>
      <p:pic>
        <p:nvPicPr>
          <p:cNvPr id="138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7908" y="5329080"/>
            <a:ext cx="7696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74809" y="5328865"/>
            <a:ext cx="899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38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9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8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9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9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9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39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395" name="Rectangle"/>
          <p:cNvSpPr/>
          <p:nvPr/>
        </p:nvSpPr>
        <p:spPr>
          <a:xfrm>
            <a:off x="1229879" y="90832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39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0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40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406" name="Rectangle"/>
          <p:cNvSpPr/>
          <p:nvPr/>
        </p:nvSpPr>
        <p:spPr>
          <a:xfrm>
            <a:off x="1229879" y="10301472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5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56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57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pic>
        <p:nvPicPr>
          <p:cNvPr id="25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1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15" name="Language Basics | References"/>
          <p:cNvSpPr txBox="1"/>
          <p:nvPr/>
        </p:nvSpPr>
        <p:spPr>
          <a:xfrm>
            <a:off x="20161439" y="3143"/>
            <a:ext cx="422940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References</a:t>
            </a:r>
          </a:p>
        </p:txBody>
      </p:sp>
      <p:sp>
        <p:nvSpPr>
          <p:cNvPr id="1416" name="Referen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1417" name="References allow for direct access to another objec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References allow for direct access to another object</a:t>
            </a:r>
          </a:p>
          <a:p>
            <a:pPr/>
            <a:r>
              <a:t>They can be used as shortcuts / better readability</a:t>
            </a:r>
          </a:p>
          <a:p>
            <a:pPr/>
            <a:r>
              <a:t>They can be declared const to allow only read access</a:t>
            </a:r>
          </a:p>
        </p:txBody>
      </p:sp>
      <p:pic>
        <p:nvPicPr>
          <p:cNvPr id="141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31852" y="4224263"/>
            <a:ext cx="12231252" cy="5267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References vs 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18888">
              <a:defRPr spc="-154" sz="7735"/>
            </a:lvl1pPr>
          </a:lstStyle>
          <a:p>
            <a:pPr/>
            <a:r>
              <a:t>References vs pointers</a:t>
            </a:r>
          </a:p>
        </p:txBody>
      </p:sp>
      <p:sp>
        <p:nvSpPr>
          <p:cNvPr id="1421" name="Natural syntax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Natural syntax</a:t>
            </a:r>
          </a:p>
          <a:p>
            <a:pPr/>
            <a:r>
              <a:t>Cannot be null</a:t>
            </a:r>
          </a:p>
          <a:p>
            <a:pPr/>
            <a:r>
              <a:t>Must be assigned when defined, cannot be reassigned</a:t>
            </a:r>
          </a:p>
          <a:p>
            <a:pPr/>
            <a:r>
              <a:t>Prefer using references instead of pointers</a:t>
            </a:r>
          </a:p>
          <a:p>
            <a:pPr/>
            <a:r>
              <a:t>Mark references </a:t>
            </a:r>
            <a:r>
              <a:rPr>
                <a:solidFill>
                  <a:srgbClr val="0080FF"/>
                </a:solidFill>
              </a:rPr>
              <a:t>const</a:t>
            </a:r>
            <a:r>
              <a:t> to prevent modification</a:t>
            </a:r>
          </a:p>
        </p:txBody>
      </p:sp>
      <p:sp>
        <p:nvSpPr>
          <p:cNvPr id="142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2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2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2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2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2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2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29" name="Language Basics | References"/>
          <p:cNvSpPr txBox="1"/>
          <p:nvPr/>
        </p:nvSpPr>
        <p:spPr>
          <a:xfrm>
            <a:off x="20161439" y="3143"/>
            <a:ext cx="422940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43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3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43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440" name="Rectangle"/>
          <p:cNvSpPr/>
          <p:nvPr/>
        </p:nvSpPr>
        <p:spPr>
          <a:xfrm>
            <a:off x="1229879" y="10301472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44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4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4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4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4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4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45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451" name="Rectangle"/>
          <p:cNvSpPr/>
          <p:nvPr/>
        </p:nvSpPr>
        <p:spPr>
          <a:xfrm>
            <a:off x="1229879" y="11519735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Function without param and no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without param and no return</a:t>
            </a:r>
          </a:p>
        </p:txBody>
      </p:sp>
      <p:sp>
        <p:nvSpPr>
          <p:cNvPr id="145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5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6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6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6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9399" y="4322834"/>
            <a:ext cx="11125201" cy="645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Function without param and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without param and return</a:t>
            </a:r>
          </a:p>
        </p:txBody>
      </p:sp>
      <p:sp>
        <p:nvSpPr>
          <p:cNvPr id="146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7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6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6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6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7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7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7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5299" y="4094234"/>
            <a:ext cx="10693401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Function with param and no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param and no return</a:t>
            </a:r>
          </a:p>
        </p:txBody>
      </p:sp>
      <p:sp>
        <p:nvSpPr>
          <p:cNvPr id="147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8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7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7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7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8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8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83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8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7099" y="4094234"/>
            <a:ext cx="9829801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Function with param and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param and return</a:t>
            </a:r>
          </a:p>
        </p:txBody>
      </p:sp>
      <p:sp>
        <p:nvSpPr>
          <p:cNvPr id="148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9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8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9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9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9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9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9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1900" y="4094234"/>
            <a:ext cx="117602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Function with params and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params and return</a:t>
            </a:r>
          </a:p>
        </p:txBody>
      </p:sp>
      <p:sp>
        <p:nvSpPr>
          <p:cNvPr id="149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0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05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0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4094234"/>
            <a:ext cx="12192001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Function with default argument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default argument</a:t>
            </a:r>
          </a:p>
        </p:txBody>
      </p:sp>
      <p:sp>
        <p:nvSpPr>
          <p:cNvPr id="150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1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16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1700" y="3408434"/>
            <a:ext cx="12420601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